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</p:sldMasterIdLst>
  <p:notesMasterIdLst>
    <p:notesMasterId r:id="rId13"/>
  </p:notesMasterIdLst>
  <p:handoutMasterIdLst>
    <p:handoutMasterId r:id="rId14"/>
  </p:handoutMasterIdLst>
  <p:sldIdLst>
    <p:sldId id="276" r:id="rId2"/>
    <p:sldId id="296" r:id="rId3"/>
    <p:sldId id="301" r:id="rId4"/>
    <p:sldId id="279" r:id="rId5"/>
    <p:sldId id="295" r:id="rId6"/>
    <p:sldId id="302" r:id="rId7"/>
    <p:sldId id="306" r:id="rId8"/>
    <p:sldId id="293" r:id="rId9"/>
    <p:sldId id="294" r:id="rId10"/>
    <p:sldId id="303" r:id="rId11"/>
    <p:sldId id="299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cky Takeda-Tinker" initials="BT" lastIdx="1" clrIdx="0">
    <p:extLst>
      <p:ext uri="{19B8F6BF-5375-455C-9EA6-DF929625EA0E}">
        <p15:presenceInfo xmlns:p15="http://schemas.microsoft.com/office/powerpoint/2012/main" userId="Becky Takeda-Tinker" providerId="None"/>
      </p:ext>
    </p:extLst>
  </p:cmAuthor>
  <p:cmAuthor id="2" name="Sondra D'Aquisto" initials="SD" lastIdx="3" clrIdx="1">
    <p:extLst>
      <p:ext uri="{19B8F6BF-5375-455C-9EA6-DF929625EA0E}">
        <p15:presenceInfo xmlns:p15="http://schemas.microsoft.com/office/powerpoint/2012/main" userId="S-1-5-21-3984827964-424896023-3788768313-2348" providerId="AD"/>
      </p:ext>
    </p:extLst>
  </p:cmAuthor>
  <p:cmAuthor id="3" name="Betsy Piland" initials="BP" lastIdx="6" clrIdx="2">
    <p:extLst>
      <p:ext uri="{19B8F6BF-5375-455C-9EA6-DF929625EA0E}">
        <p15:presenceInfo xmlns:p15="http://schemas.microsoft.com/office/powerpoint/2012/main" userId="S::betsy.piland@csuglobal.edu::b82ff96b-f5c4-406f-8761-1e0e6edbf44f" providerId="AD"/>
      </p:ext>
    </p:extLst>
  </p:cmAuthor>
  <p:cmAuthor id="4" name="Rachel Koontz" initials="RK" lastIdx="9" clrIdx="3">
    <p:extLst>
      <p:ext uri="{19B8F6BF-5375-455C-9EA6-DF929625EA0E}">
        <p15:presenceInfo xmlns:p15="http://schemas.microsoft.com/office/powerpoint/2012/main" userId="S::Rachel.Koontz@csuglobal.edu::fd5662ce-39bb-44da-81c9-2fc20d3cf1fc" providerId="AD"/>
      </p:ext>
    </p:extLst>
  </p:cmAuthor>
  <p:cmAuthor id="5" name="Sandra Jones" initials="SJ" lastIdx="1" clrIdx="4">
    <p:extLst>
      <p:ext uri="{19B8F6BF-5375-455C-9EA6-DF929625EA0E}">
        <p15:presenceInfo xmlns:p15="http://schemas.microsoft.com/office/powerpoint/2012/main" userId="S::sandra.jones@csuglobal.edu::2320ed5c-927a-448f-89ed-af9dae0d5ea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AFE9"/>
    <a:srgbClr val="17C9B9"/>
    <a:srgbClr val="CD317A"/>
    <a:srgbClr val="610F10"/>
    <a:srgbClr val="AA7B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87"/>
    <p:restoredTop sz="89835" autoAdjust="0"/>
  </p:normalViewPr>
  <p:slideViewPr>
    <p:cSldViewPr snapToGrid="0" snapToObjects="1">
      <p:cViewPr varScale="1">
        <p:scale>
          <a:sx n="99" d="100"/>
          <a:sy n="99" d="100"/>
        </p:scale>
        <p:origin x="60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Undergraduate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806-C04E-9396-A3F0C6C2318B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F806-C04E-9396-A3F0C6C2318B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86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06-C04E-9396-A3F0C6C231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Graduate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dPt>
            <c:idx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6C1-D74B-9AA0-252D5D86FD28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26C1-D74B-9AA0-252D5D86FD28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93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C1-D74B-9AA0-252D5D86FD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440212-A98D-4D4D-9DF6-473A55C017F5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80BFD1-19AE-43AF-A693-42E94EC9E2A4}">
      <dgm:prSet phldrT="[Text]" custT="1"/>
      <dgm:spPr>
        <a:solidFill>
          <a:schemeClr val="bg2"/>
        </a:solidFill>
        <a:ln w="98425">
          <a:noFill/>
          <a:round/>
        </a:ln>
      </dgm:spPr>
      <dgm:t>
        <a:bodyPr/>
        <a:lstStyle/>
        <a:p>
          <a:r>
            <a:rPr lang="en-US" sz="1000" b="1" dirty="0">
              <a:solidFill>
                <a:schemeClr val="tx2"/>
              </a:solidFill>
            </a:rPr>
            <a:t>Learning Outcomes (incl. Industry Cert Prep): Faculty &amp; Industry Advisors</a:t>
          </a:r>
        </a:p>
      </dgm:t>
    </dgm:pt>
    <dgm:pt modelId="{CF275EE1-2844-40E5-9775-7336779942CE}" type="parTrans" cxnId="{8A8F6C11-686F-4BCE-8FED-3793DDF11520}">
      <dgm:prSet custT="1"/>
      <dgm:spPr>
        <a:ln>
          <a:solidFill>
            <a:schemeClr val="bg2"/>
          </a:solidFill>
        </a:ln>
      </dgm:spPr>
      <dgm:t>
        <a:bodyPr/>
        <a:lstStyle/>
        <a:p>
          <a:endParaRPr lang="en-US" sz="1000"/>
        </a:p>
      </dgm:t>
    </dgm:pt>
    <dgm:pt modelId="{9744139E-09A3-41A3-9928-703444CC7FCF}" type="sibTrans" cxnId="{8A8F6C11-686F-4BCE-8FED-3793DDF11520}">
      <dgm:prSet/>
      <dgm:spPr/>
      <dgm:t>
        <a:bodyPr/>
        <a:lstStyle/>
        <a:p>
          <a:endParaRPr lang="en-US" sz="1000"/>
        </a:p>
      </dgm:t>
    </dgm:pt>
    <dgm:pt modelId="{FEFDBF41-9A03-4F69-93CF-B92DF7407286}">
      <dgm:prSet phldrT="[Text]" custT="1"/>
      <dgm:spPr>
        <a:solidFill>
          <a:schemeClr val="bg2"/>
        </a:solidFill>
        <a:ln w="98425">
          <a:noFill/>
          <a:round/>
        </a:ln>
      </dgm:spPr>
      <dgm:t>
        <a:bodyPr/>
        <a:lstStyle/>
        <a:p>
          <a:r>
            <a:rPr lang="en-US" sz="1000" b="1" dirty="0">
              <a:solidFill>
                <a:schemeClr val="tx2"/>
              </a:solidFill>
            </a:rPr>
            <a:t>Student Support Services</a:t>
          </a:r>
        </a:p>
      </dgm:t>
    </dgm:pt>
    <dgm:pt modelId="{2CEEE141-1869-4738-BED7-43A18EF28F61}" type="parTrans" cxnId="{FEDB8596-F9DB-4EAE-85CF-28297B901E98}">
      <dgm:prSet custT="1"/>
      <dgm:spPr>
        <a:ln>
          <a:solidFill>
            <a:schemeClr val="bg2"/>
          </a:solidFill>
        </a:ln>
      </dgm:spPr>
      <dgm:t>
        <a:bodyPr/>
        <a:lstStyle/>
        <a:p>
          <a:endParaRPr lang="en-US" sz="1000"/>
        </a:p>
      </dgm:t>
    </dgm:pt>
    <dgm:pt modelId="{E68A85E1-0B6D-4714-B5B6-6924078E8BC8}" type="sibTrans" cxnId="{FEDB8596-F9DB-4EAE-85CF-28297B901E98}">
      <dgm:prSet/>
      <dgm:spPr/>
      <dgm:t>
        <a:bodyPr/>
        <a:lstStyle/>
        <a:p>
          <a:endParaRPr lang="en-US" sz="1000"/>
        </a:p>
      </dgm:t>
    </dgm:pt>
    <dgm:pt modelId="{1456FB36-D945-4A70-A669-4DBF10D2E006}">
      <dgm:prSet phldrT="[Text]" custT="1"/>
      <dgm:spPr>
        <a:solidFill>
          <a:schemeClr val="bg2"/>
        </a:solidFill>
        <a:ln w="98425">
          <a:noFill/>
          <a:round/>
        </a:ln>
      </dgm:spPr>
      <dgm:t>
        <a:bodyPr/>
        <a:lstStyle/>
        <a:p>
          <a:r>
            <a:rPr lang="en-US" sz="1000" b="1" dirty="0">
              <a:solidFill>
                <a:schemeClr val="tx2"/>
              </a:solidFill>
            </a:rPr>
            <a:t>Monitoring of 3rd Party ETS Assessments – Start &amp; Finish</a:t>
          </a:r>
        </a:p>
      </dgm:t>
    </dgm:pt>
    <dgm:pt modelId="{9AD86AC4-5FFE-486A-A720-B7D323A727B6}" type="parTrans" cxnId="{D4C71204-0640-4A63-8354-C37B5FCCAEA3}">
      <dgm:prSet custT="1"/>
      <dgm:spPr>
        <a:ln>
          <a:solidFill>
            <a:schemeClr val="bg2"/>
          </a:solidFill>
        </a:ln>
      </dgm:spPr>
      <dgm:t>
        <a:bodyPr/>
        <a:lstStyle/>
        <a:p>
          <a:endParaRPr lang="en-US" sz="1000"/>
        </a:p>
      </dgm:t>
    </dgm:pt>
    <dgm:pt modelId="{8B9F0066-A882-4721-A3A0-A0E3E34F2C45}" type="sibTrans" cxnId="{D4C71204-0640-4A63-8354-C37B5FCCAEA3}">
      <dgm:prSet/>
      <dgm:spPr/>
      <dgm:t>
        <a:bodyPr/>
        <a:lstStyle/>
        <a:p>
          <a:endParaRPr lang="en-US" sz="1000"/>
        </a:p>
      </dgm:t>
    </dgm:pt>
    <dgm:pt modelId="{3E1D5F90-2F07-44A2-9780-A4FDB969DB86}">
      <dgm:prSet phldrT="[Text]" custT="1"/>
      <dgm:spPr>
        <a:solidFill>
          <a:schemeClr val="bg2"/>
        </a:solidFill>
        <a:ln w="98425">
          <a:noFill/>
          <a:round/>
        </a:ln>
      </dgm:spPr>
      <dgm:t>
        <a:bodyPr/>
        <a:lstStyle/>
        <a:p>
          <a:r>
            <a:rPr lang="en-US" sz="1000" b="1" dirty="0">
              <a:solidFill>
                <a:schemeClr val="tx2"/>
              </a:solidFill>
            </a:rPr>
            <a:t>Surveys of Alumni </a:t>
          </a:r>
        </a:p>
        <a:p>
          <a:r>
            <a:rPr lang="en-US" sz="1000" b="1" dirty="0">
              <a:solidFill>
                <a:schemeClr val="tx2"/>
              </a:solidFill>
            </a:rPr>
            <a:t>1 Year After Graduation</a:t>
          </a:r>
        </a:p>
      </dgm:t>
    </dgm:pt>
    <dgm:pt modelId="{EC85465B-E1F4-4F0B-81C2-CF500944E80D}" type="parTrans" cxnId="{B6E29F10-F64D-406A-93DB-6FDBD6E95D9C}">
      <dgm:prSet custT="1"/>
      <dgm:spPr>
        <a:ln>
          <a:solidFill>
            <a:schemeClr val="bg2"/>
          </a:solidFill>
        </a:ln>
      </dgm:spPr>
      <dgm:t>
        <a:bodyPr/>
        <a:lstStyle/>
        <a:p>
          <a:endParaRPr lang="en-US" sz="1000"/>
        </a:p>
      </dgm:t>
    </dgm:pt>
    <dgm:pt modelId="{783FC4AD-FBF7-4316-8328-B908D1500DB5}" type="sibTrans" cxnId="{B6E29F10-F64D-406A-93DB-6FDBD6E95D9C}">
      <dgm:prSet/>
      <dgm:spPr/>
      <dgm:t>
        <a:bodyPr/>
        <a:lstStyle/>
        <a:p>
          <a:endParaRPr lang="en-US" sz="1000"/>
        </a:p>
      </dgm:t>
    </dgm:pt>
    <dgm:pt modelId="{DA57A537-BD1C-4583-B13C-58FC6898CAC4}">
      <dgm:prSet phldrT="[Text]" custT="1"/>
      <dgm:spPr>
        <a:solidFill>
          <a:schemeClr val="bg2"/>
        </a:solidFill>
        <a:ln w="98425">
          <a:noFill/>
          <a:round/>
        </a:ln>
      </dgm:spPr>
      <dgm:t>
        <a:bodyPr/>
        <a:lstStyle/>
        <a:p>
          <a:r>
            <a:rPr lang="en-US" sz="1000" b="1" dirty="0">
              <a:solidFill>
                <a:schemeClr val="tx2"/>
              </a:solidFill>
            </a:rPr>
            <a:t>3rd Party Income Reports </a:t>
          </a:r>
        </a:p>
        <a:p>
          <a:r>
            <a:rPr lang="en-US" sz="1000" b="1" dirty="0">
              <a:solidFill>
                <a:schemeClr val="tx2"/>
              </a:solidFill>
            </a:rPr>
            <a:t>by Grad Cohorts</a:t>
          </a:r>
        </a:p>
      </dgm:t>
    </dgm:pt>
    <dgm:pt modelId="{44CBCDBD-AF21-40D7-8B02-222354C113C5}" type="parTrans" cxnId="{FC91D8F9-6260-41E4-A459-56053EC5C2A9}">
      <dgm:prSet custT="1"/>
      <dgm:spPr>
        <a:ln>
          <a:solidFill>
            <a:schemeClr val="bg2"/>
          </a:solidFill>
        </a:ln>
      </dgm:spPr>
      <dgm:t>
        <a:bodyPr/>
        <a:lstStyle/>
        <a:p>
          <a:endParaRPr lang="en-US" sz="1000"/>
        </a:p>
      </dgm:t>
    </dgm:pt>
    <dgm:pt modelId="{F298A834-6489-49CC-BAA0-3DEEADA5889D}" type="sibTrans" cxnId="{FC91D8F9-6260-41E4-A459-56053EC5C2A9}">
      <dgm:prSet/>
      <dgm:spPr/>
      <dgm:t>
        <a:bodyPr/>
        <a:lstStyle/>
        <a:p>
          <a:endParaRPr lang="en-US" sz="1000"/>
        </a:p>
      </dgm:t>
    </dgm:pt>
    <dgm:pt modelId="{68C9A7C5-5266-477B-9D45-59E6083C4532}">
      <dgm:prSet phldrT="[Text]" custT="1"/>
      <dgm:spPr>
        <a:solidFill>
          <a:schemeClr val="bg2"/>
        </a:solidFill>
        <a:ln w="98425">
          <a:noFill/>
          <a:round/>
        </a:ln>
      </dgm:spPr>
      <dgm:t>
        <a:bodyPr/>
        <a:lstStyle/>
        <a:p>
          <a:r>
            <a:rPr lang="en-US" sz="1000" b="1" dirty="0">
              <a:solidFill>
                <a:schemeClr val="tx2"/>
              </a:solidFill>
            </a:rPr>
            <a:t>Surveys of Alumni Employers</a:t>
          </a:r>
        </a:p>
      </dgm:t>
    </dgm:pt>
    <dgm:pt modelId="{A386007C-B797-45AB-A7BA-CCA1F8F64DE7}" type="sibTrans" cxnId="{4A776FCC-52BB-4E9C-A4F2-8A5D78A99D44}">
      <dgm:prSet/>
      <dgm:spPr/>
      <dgm:t>
        <a:bodyPr/>
        <a:lstStyle/>
        <a:p>
          <a:endParaRPr lang="en-US" sz="1000"/>
        </a:p>
      </dgm:t>
    </dgm:pt>
    <dgm:pt modelId="{65A043B2-0866-4174-BBB3-C629E3E6B0E6}" type="parTrans" cxnId="{4A776FCC-52BB-4E9C-A4F2-8A5D78A99D44}">
      <dgm:prSet custT="1"/>
      <dgm:spPr>
        <a:ln>
          <a:solidFill>
            <a:schemeClr val="bg2"/>
          </a:solidFill>
        </a:ln>
      </dgm:spPr>
      <dgm:t>
        <a:bodyPr/>
        <a:lstStyle/>
        <a:p>
          <a:endParaRPr lang="en-US" sz="1000"/>
        </a:p>
      </dgm:t>
    </dgm:pt>
    <dgm:pt modelId="{E1A9A303-3B88-0C47-BC7A-58AC68C71B8C}">
      <dgm:prSet phldrT="[Text]" custT="1"/>
      <dgm:spPr>
        <a:solidFill>
          <a:schemeClr val="bg2"/>
        </a:solidFill>
        <a:ln w="98425">
          <a:noFill/>
          <a:round/>
        </a:ln>
      </dgm:spPr>
      <dgm:t>
        <a:bodyPr/>
        <a:lstStyle/>
        <a:p>
          <a:r>
            <a:rPr lang="en-US" sz="2000" b="1" dirty="0">
              <a:solidFill>
                <a:schemeClr val="tx2"/>
              </a:solidFill>
            </a:rPr>
            <a:t>CSU Global Quality &amp; ROI</a:t>
          </a:r>
        </a:p>
      </dgm:t>
    </dgm:pt>
    <dgm:pt modelId="{F0D2CB79-0ECD-394B-801C-BA3FFC27BDB6}" type="parTrans" cxnId="{4C71E4BB-0E26-A741-B91A-0D5EC80D8F97}">
      <dgm:prSet/>
      <dgm:spPr/>
      <dgm:t>
        <a:bodyPr/>
        <a:lstStyle/>
        <a:p>
          <a:endParaRPr lang="en-US" sz="1000"/>
        </a:p>
      </dgm:t>
    </dgm:pt>
    <dgm:pt modelId="{17996D1F-137E-AC47-A44E-13154178153E}" type="sibTrans" cxnId="{4C71E4BB-0E26-A741-B91A-0D5EC80D8F97}">
      <dgm:prSet/>
      <dgm:spPr/>
      <dgm:t>
        <a:bodyPr/>
        <a:lstStyle/>
        <a:p>
          <a:endParaRPr lang="en-US" sz="1000"/>
        </a:p>
      </dgm:t>
    </dgm:pt>
    <dgm:pt modelId="{66CD63C8-B295-3845-ACFA-3303AB482789}" type="pres">
      <dgm:prSet presAssocID="{E4440212-A98D-4D4D-9DF6-473A55C017F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AA0127-9FF9-2643-9FF8-0290C5EE4F63}" type="pres">
      <dgm:prSet presAssocID="{E1A9A303-3B88-0C47-BC7A-58AC68C71B8C}" presName="centerShape" presStyleLbl="node0" presStyleIdx="0" presStyleCnt="1" custScaleX="129186" custScaleY="67355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5E5F383-8AD9-C84A-BC29-2E3DD8CCA5BC}" type="pres">
      <dgm:prSet presAssocID="{CF275EE1-2844-40E5-9775-7336779942CE}" presName="Name9" presStyleLbl="parChTrans1D2" presStyleIdx="0" presStyleCnt="6"/>
      <dgm:spPr/>
      <dgm:t>
        <a:bodyPr/>
        <a:lstStyle/>
        <a:p>
          <a:endParaRPr lang="en-US"/>
        </a:p>
      </dgm:t>
    </dgm:pt>
    <dgm:pt modelId="{F8DD4BD4-CC9C-ED49-ACDA-AA309C9478A8}" type="pres">
      <dgm:prSet presAssocID="{CF275EE1-2844-40E5-9775-7336779942CE}" presName="connTx" presStyleLbl="parChTrans1D2" presStyleIdx="0" presStyleCnt="6"/>
      <dgm:spPr/>
      <dgm:t>
        <a:bodyPr/>
        <a:lstStyle/>
        <a:p>
          <a:endParaRPr lang="en-US"/>
        </a:p>
      </dgm:t>
    </dgm:pt>
    <dgm:pt modelId="{1B4BDE25-B8AE-6441-8360-EEE470FAC419}" type="pres">
      <dgm:prSet presAssocID="{8580BFD1-19AE-43AF-A693-42E94EC9E2A4}" presName="node" presStyleLbl="node1" presStyleIdx="0" presStyleCnt="6" custScaleX="114735" custScaleY="6033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13604A0-5D2B-C84A-AEC4-601A102EB5F2}" type="pres">
      <dgm:prSet presAssocID="{2CEEE141-1869-4738-BED7-43A18EF28F61}" presName="Name9" presStyleLbl="parChTrans1D2" presStyleIdx="1" presStyleCnt="6"/>
      <dgm:spPr/>
      <dgm:t>
        <a:bodyPr/>
        <a:lstStyle/>
        <a:p>
          <a:endParaRPr lang="en-US"/>
        </a:p>
      </dgm:t>
    </dgm:pt>
    <dgm:pt modelId="{82B13717-E606-664B-8F78-F4C402867B60}" type="pres">
      <dgm:prSet presAssocID="{2CEEE141-1869-4738-BED7-43A18EF28F61}" presName="connTx" presStyleLbl="parChTrans1D2" presStyleIdx="1" presStyleCnt="6"/>
      <dgm:spPr/>
      <dgm:t>
        <a:bodyPr/>
        <a:lstStyle/>
        <a:p>
          <a:endParaRPr lang="en-US"/>
        </a:p>
      </dgm:t>
    </dgm:pt>
    <dgm:pt modelId="{F9743B11-F0E8-AC4C-AD25-62FFD4CA7370}" type="pres">
      <dgm:prSet presAssocID="{FEFDBF41-9A03-4F69-93CF-B92DF7407286}" presName="node" presStyleLbl="node1" presStyleIdx="1" presStyleCnt="6" custScaleX="114639" custScaleY="60336" custRadScaleRad="144812" custRadScaleInc="3267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82717CB5-766F-CF49-987B-B2FC6409563D}" type="pres">
      <dgm:prSet presAssocID="{9AD86AC4-5FFE-486A-A720-B7D323A727B6}" presName="Name9" presStyleLbl="parChTrans1D2" presStyleIdx="2" presStyleCnt="6"/>
      <dgm:spPr/>
      <dgm:t>
        <a:bodyPr/>
        <a:lstStyle/>
        <a:p>
          <a:endParaRPr lang="en-US"/>
        </a:p>
      </dgm:t>
    </dgm:pt>
    <dgm:pt modelId="{4A94B3E3-24E8-B442-8424-2306AC3DEB1D}" type="pres">
      <dgm:prSet presAssocID="{9AD86AC4-5FFE-486A-A720-B7D323A727B6}" presName="connTx" presStyleLbl="parChTrans1D2" presStyleIdx="2" presStyleCnt="6"/>
      <dgm:spPr/>
      <dgm:t>
        <a:bodyPr/>
        <a:lstStyle/>
        <a:p>
          <a:endParaRPr lang="en-US"/>
        </a:p>
      </dgm:t>
    </dgm:pt>
    <dgm:pt modelId="{5771B470-B641-C34D-B594-A888A0D8DFA5}" type="pres">
      <dgm:prSet presAssocID="{1456FB36-D945-4A70-A669-4DBF10D2E006}" presName="node" presStyleLbl="node1" presStyleIdx="2" presStyleCnt="6" custScaleX="114639" custScaleY="60336" custRadScaleRad="144812" custRadScaleInc="-3267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C517291-4D20-C04C-AF0C-DD46CAA63CC1}" type="pres">
      <dgm:prSet presAssocID="{65A043B2-0866-4174-BBB3-C629E3E6B0E6}" presName="Name9" presStyleLbl="parChTrans1D2" presStyleIdx="3" presStyleCnt="6"/>
      <dgm:spPr/>
      <dgm:t>
        <a:bodyPr/>
        <a:lstStyle/>
        <a:p>
          <a:endParaRPr lang="en-US"/>
        </a:p>
      </dgm:t>
    </dgm:pt>
    <dgm:pt modelId="{555A8E9F-C413-8140-BD73-DA383928386A}" type="pres">
      <dgm:prSet presAssocID="{65A043B2-0866-4174-BBB3-C629E3E6B0E6}" presName="connTx" presStyleLbl="parChTrans1D2" presStyleIdx="3" presStyleCnt="6"/>
      <dgm:spPr/>
      <dgm:t>
        <a:bodyPr/>
        <a:lstStyle/>
        <a:p>
          <a:endParaRPr lang="en-US"/>
        </a:p>
      </dgm:t>
    </dgm:pt>
    <dgm:pt modelId="{8EE0AA1A-0F1C-5846-9C5A-D12E01870249}" type="pres">
      <dgm:prSet presAssocID="{68C9A7C5-5266-477B-9D45-59E6083C4532}" presName="node" presStyleLbl="node1" presStyleIdx="3" presStyleCnt="6" custScaleX="115253" custScaleY="6033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F9FF691-7B5A-424D-8CE0-63A1E252DC96}" type="pres">
      <dgm:prSet presAssocID="{EC85465B-E1F4-4F0B-81C2-CF500944E80D}" presName="Name9" presStyleLbl="parChTrans1D2" presStyleIdx="4" presStyleCnt="6"/>
      <dgm:spPr/>
      <dgm:t>
        <a:bodyPr/>
        <a:lstStyle/>
        <a:p>
          <a:endParaRPr lang="en-US"/>
        </a:p>
      </dgm:t>
    </dgm:pt>
    <dgm:pt modelId="{65CA6556-78E1-CC4A-B123-49E7754F9E6C}" type="pres">
      <dgm:prSet presAssocID="{EC85465B-E1F4-4F0B-81C2-CF500944E80D}" presName="connTx" presStyleLbl="parChTrans1D2" presStyleIdx="4" presStyleCnt="6"/>
      <dgm:spPr/>
      <dgm:t>
        <a:bodyPr/>
        <a:lstStyle/>
        <a:p>
          <a:endParaRPr lang="en-US"/>
        </a:p>
      </dgm:t>
    </dgm:pt>
    <dgm:pt modelId="{C5848BCF-573D-224C-91AF-8E2ED6FE9DD3}" type="pres">
      <dgm:prSet presAssocID="{3E1D5F90-2F07-44A2-9780-A4FDB969DB86}" presName="node" presStyleLbl="node1" presStyleIdx="4" presStyleCnt="6" custScaleX="114639" custScaleY="60336" custRadScaleRad="161365" custRadScaleInc="3983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9274503-D517-B44E-9A44-61CB8B94B2BD}" type="pres">
      <dgm:prSet presAssocID="{44CBCDBD-AF21-40D7-8B02-222354C113C5}" presName="Name9" presStyleLbl="parChTrans1D2" presStyleIdx="5" presStyleCnt="6"/>
      <dgm:spPr/>
      <dgm:t>
        <a:bodyPr/>
        <a:lstStyle/>
        <a:p>
          <a:endParaRPr lang="en-US"/>
        </a:p>
      </dgm:t>
    </dgm:pt>
    <dgm:pt modelId="{16ACB3DB-40CE-9E4D-B2D3-635A54AC0E25}" type="pres">
      <dgm:prSet presAssocID="{44CBCDBD-AF21-40D7-8B02-222354C113C5}" presName="connTx" presStyleLbl="parChTrans1D2" presStyleIdx="5" presStyleCnt="6"/>
      <dgm:spPr/>
      <dgm:t>
        <a:bodyPr/>
        <a:lstStyle/>
        <a:p>
          <a:endParaRPr lang="en-US"/>
        </a:p>
      </dgm:t>
    </dgm:pt>
    <dgm:pt modelId="{207CB086-D2F5-0743-AFAA-11A45EE7F95F}" type="pres">
      <dgm:prSet presAssocID="{DA57A537-BD1C-4583-B13C-58FC6898CAC4}" presName="node" presStyleLbl="node1" presStyleIdx="5" presStyleCnt="6" custScaleX="114639" custScaleY="60336" custRadScaleRad="161365" custRadScaleInc="-3983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79874D40-2715-7440-9D49-C46B0D9145D5}" type="presOf" srcId="{2CEEE141-1869-4738-BED7-43A18EF28F61}" destId="{82B13717-E606-664B-8F78-F4C402867B60}" srcOrd="1" destOrd="0" presId="urn:microsoft.com/office/officeart/2005/8/layout/radial1"/>
    <dgm:cxn modelId="{6914CE7A-4DCA-EF4E-9C72-275797F13727}" type="presOf" srcId="{2CEEE141-1869-4738-BED7-43A18EF28F61}" destId="{B13604A0-5D2B-C84A-AEC4-601A102EB5F2}" srcOrd="0" destOrd="0" presId="urn:microsoft.com/office/officeart/2005/8/layout/radial1"/>
    <dgm:cxn modelId="{FCE5C136-C2BF-4842-8A16-99EBA77B7219}" type="presOf" srcId="{3E1D5F90-2F07-44A2-9780-A4FDB969DB86}" destId="{C5848BCF-573D-224C-91AF-8E2ED6FE9DD3}" srcOrd="0" destOrd="0" presId="urn:microsoft.com/office/officeart/2005/8/layout/radial1"/>
    <dgm:cxn modelId="{94DFAEF8-0171-4741-A147-A0C1797FE5C6}" type="presOf" srcId="{E1A9A303-3B88-0C47-BC7A-58AC68C71B8C}" destId="{ECAA0127-9FF9-2643-9FF8-0290C5EE4F63}" srcOrd="0" destOrd="0" presId="urn:microsoft.com/office/officeart/2005/8/layout/radial1"/>
    <dgm:cxn modelId="{CE9B6C46-8E93-6D41-B570-91EB3594B4C1}" type="presOf" srcId="{44CBCDBD-AF21-40D7-8B02-222354C113C5}" destId="{16ACB3DB-40CE-9E4D-B2D3-635A54AC0E25}" srcOrd="1" destOrd="0" presId="urn:microsoft.com/office/officeart/2005/8/layout/radial1"/>
    <dgm:cxn modelId="{9771E98E-6A76-C048-B65D-9D0F20A68289}" type="presOf" srcId="{1456FB36-D945-4A70-A669-4DBF10D2E006}" destId="{5771B470-B641-C34D-B594-A888A0D8DFA5}" srcOrd="0" destOrd="0" presId="urn:microsoft.com/office/officeart/2005/8/layout/radial1"/>
    <dgm:cxn modelId="{30009A80-387D-5D42-B7A5-1EA250720D74}" type="presOf" srcId="{65A043B2-0866-4174-BBB3-C629E3E6B0E6}" destId="{6C517291-4D20-C04C-AF0C-DD46CAA63CC1}" srcOrd="0" destOrd="0" presId="urn:microsoft.com/office/officeart/2005/8/layout/radial1"/>
    <dgm:cxn modelId="{FC91D8F9-6260-41E4-A459-56053EC5C2A9}" srcId="{E1A9A303-3B88-0C47-BC7A-58AC68C71B8C}" destId="{DA57A537-BD1C-4583-B13C-58FC6898CAC4}" srcOrd="5" destOrd="0" parTransId="{44CBCDBD-AF21-40D7-8B02-222354C113C5}" sibTransId="{F298A834-6489-49CC-BAA0-3DEEADA5889D}"/>
    <dgm:cxn modelId="{7D88790E-18A0-C549-BF51-45E0F5E4E1F9}" type="presOf" srcId="{44CBCDBD-AF21-40D7-8B02-222354C113C5}" destId="{39274503-D517-B44E-9A44-61CB8B94B2BD}" srcOrd="0" destOrd="0" presId="urn:microsoft.com/office/officeart/2005/8/layout/radial1"/>
    <dgm:cxn modelId="{DC71D1EC-7100-0A44-AE40-FB2C8C3B2244}" type="presOf" srcId="{65A043B2-0866-4174-BBB3-C629E3E6B0E6}" destId="{555A8E9F-C413-8140-BD73-DA383928386A}" srcOrd="1" destOrd="0" presId="urn:microsoft.com/office/officeart/2005/8/layout/radial1"/>
    <dgm:cxn modelId="{DD6C9858-3D62-2E48-A085-7DFE8445A54F}" type="presOf" srcId="{EC85465B-E1F4-4F0B-81C2-CF500944E80D}" destId="{6F9FF691-7B5A-424D-8CE0-63A1E252DC96}" srcOrd="0" destOrd="0" presId="urn:microsoft.com/office/officeart/2005/8/layout/radial1"/>
    <dgm:cxn modelId="{FEDB8596-F9DB-4EAE-85CF-28297B901E98}" srcId="{E1A9A303-3B88-0C47-BC7A-58AC68C71B8C}" destId="{FEFDBF41-9A03-4F69-93CF-B92DF7407286}" srcOrd="1" destOrd="0" parTransId="{2CEEE141-1869-4738-BED7-43A18EF28F61}" sibTransId="{E68A85E1-0B6D-4714-B5B6-6924078E8BC8}"/>
    <dgm:cxn modelId="{8A8F6C11-686F-4BCE-8FED-3793DDF11520}" srcId="{E1A9A303-3B88-0C47-BC7A-58AC68C71B8C}" destId="{8580BFD1-19AE-43AF-A693-42E94EC9E2A4}" srcOrd="0" destOrd="0" parTransId="{CF275EE1-2844-40E5-9775-7336779942CE}" sibTransId="{9744139E-09A3-41A3-9928-703444CC7FCF}"/>
    <dgm:cxn modelId="{B8EB9B61-C127-B44A-AFA9-9D1D6887C611}" type="presOf" srcId="{8580BFD1-19AE-43AF-A693-42E94EC9E2A4}" destId="{1B4BDE25-B8AE-6441-8360-EEE470FAC419}" srcOrd="0" destOrd="0" presId="urn:microsoft.com/office/officeart/2005/8/layout/radial1"/>
    <dgm:cxn modelId="{45B09C56-A0E1-5C4E-93A4-E8463C17188D}" type="presOf" srcId="{EC85465B-E1F4-4F0B-81C2-CF500944E80D}" destId="{65CA6556-78E1-CC4A-B123-49E7754F9E6C}" srcOrd="1" destOrd="0" presId="urn:microsoft.com/office/officeart/2005/8/layout/radial1"/>
    <dgm:cxn modelId="{3AAAE559-0C4D-6646-8CC2-0E442BD6DE88}" type="presOf" srcId="{9AD86AC4-5FFE-486A-A720-B7D323A727B6}" destId="{4A94B3E3-24E8-B442-8424-2306AC3DEB1D}" srcOrd="1" destOrd="0" presId="urn:microsoft.com/office/officeart/2005/8/layout/radial1"/>
    <dgm:cxn modelId="{8DF3684E-D812-9B42-B6B5-C7C43EB10D3A}" type="presOf" srcId="{E4440212-A98D-4D4D-9DF6-473A55C017F5}" destId="{66CD63C8-B295-3845-ACFA-3303AB482789}" srcOrd="0" destOrd="0" presId="urn:microsoft.com/office/officeart/2005/8/layout/radial1"/>
    <dgm:cxn modelId="{D4C71204-0640-4A63-8354-C37B5FCCAEA3}" srcId="{E1A9A303-3B88-0C47-BC7A-58AC68C71B8C}" destId="{1456FB36-D945-4A70-A669-4DBF10D2E006}" srcOrd="2" destOrd="0" parTransId="{9AD86AC4-5FFE-486A-A720-B7D323A727B6}" sibTransId="{8B9F0066-A882-4721-A3A0-A0E3E34F2C45}"/>
    <dgm:cxn modelId="{4C71E4BB-0E26-A741-B91A-0D5EC80D8F97}" srcId="{E4440212-A98D-4D4D-9DF6-473A55C017F5}" destId="{E1A9A303-3B88-0C47-BC7A-58AC68C71B8C}" srcOrd="0" destOrd="0" parTransId="{F0D2CB79-0ECD-394B-801C-BA3FFC27BDB6}" sibTransId="{17996D1F-137E-AC47-A44E-13154178153E}"/>
    <dgm:cxn modelId="{4A776FCC-52BB-4E9C-A4F2-8A5D78A99D44}" srcId="{E1A9A303-3B88-0C47-BC7A-58AC68C71B8C}" destId="{68C9A7C5-5266-477B-9D45-59E6083C4532}" srcOrd="3" destOrd="0" parTransId="{65A043B2-0866-4174-BBB3-C629E3E6B0E6}" sibTransId="{A386007C-B797-45AB-A7BA-CCA1F8F64DE7}"/>
    <dgm:cxn modelId="{41593BD4-2753-694C-A9C9-458BA6E16A03}" type="presOf" srcId="{9AD86AC4-5FFE-486A-A720-B7D323A727B6}" destId="{82717CB5-766F-CF49-987B-B2FC6409563D}" srcOrd="0" destOrd="0" presId="urn:microsoft.com/office/officeart/2005/8/layout/radial1"/>
    <dgm:cxn modelId="{607C334A-4507-D14E-8A63-600761A739E9}" type="presOf" srcId="{68C9A7C5-5266-477B-9D45-59E6083C4532}" destId="{8EE0AA1A-0F1C-5846-9C5A-D12E01870249}" srcOrd="0" destOrd="0" presId="urn:microsoft.com/office/officeart/2005/8/layout/radial1"/>
    <dgm:cxn modelId="{2DFEDADB-2C8A-234B-8C25-B7F975CC3DD6}" type="presOf" srcId="{FEFDBF41-9A03-4F69-93CF-B92DF7407286}" destId="{F9743B11-F0E8-AC4C-AD25-62FFD4CA7370}" srcOrd="0" destOrd="0" presId="urn:microsoft.com/office/officeart/2005/8/layout/radial1"/>
    <dgm:cxn modelId="{F3ABAEFA-EDF3-414A-BFD8-1AF2ED1C597B}" type="presOf" srcId="{DA57A537-BD1C-4583-B13C-58FC6898CAC4}" destId="{207CB086-D2F5-0743-AFAA-11A45EE7F95F}" srcOrd="0" destOrd="0" presId="urn:microsoft.com/office/officeart/2005/8/layout/radial1"/>
    <dgm:cxn modelId="{B6E29F10-F64D-406A-93DB-6FDBD6E95D9C}" srcId="{E1A9A303-3B88-0C47-BC7A-58AC68C71B8C}" destId="{3E1D5F90-2F07-44A2-9780-A4FDB969DB86}" srcOrd="4" destOrd="0" parTransId="{EC85465B-E1F4-4F0B-81C2-CF500944E80D}" sibTransId="{783FC4AD-FBF7-4316-8328-B908D1500DB5}"/>
    <dgm:cxn modelId="{27D1AF13-8FD6-3D40-A62E-1FF13DA1DA55}" type="presOf" srcId="{CF275EE1-2844-40E5-9775-7336779942CE}" destId="{F8DD4BD4-CC9C-ED49-ACDA-AA309C9478A8}" srcOrd="1" destOrd="0" presId="urn:microsoft.com/office/officeart/2005/8/layout/radial1"/>
    <dgm:cxn modelId="{2CBB6C79-3ACB-6244-B46F-7941A2604BBB}" type="presOf" srcId="{CF275EE1-2844-40E5-9775-7336779942CE}" destId="{E5E5F383-8AD9-C84A-BC29-2E3DD8CCA5BC}" srcOrd="0" destOrd="0" presId="urn:microsoft.com/office/officeart/2005/8/layout/radial1"/>
    <dgm:cxn modelId="{2BB279B6-D1A0-F648-904D-5826BB338694}" type="presParOf" srcId="{66CD63C8-B295-3845-ACFA-3303AB482789}" destId="{ECAA0127-9FF9-2643-9FF8-0290C5EE4F63}" srcOrd="0" destOrd="0" presId="urn:microsoft.com/office/officeart/2005/8/layout/radial1"/>
    <dgm:cxn modelId="{C92511C0-F251-E14C-B926-61CE42D42453}" type="presParOf" srcId="{66CD63C8-B295-3845-ACFA-3303AB482789}" destId="{E5E5F383-8AD9-C84A-BC29-2E3DD8CCA5BC}" srcOrd="1" destOrd="0" presId="urn:microsoft.com/office/officeart/2005/8/layout/radial1"/>
    <dgm:cxn modelId="{66927095-2D00-864A-BA40-7A97F797231F}" type="presParOf" srcId="{E5E5F383-8AD9-C84A-BC29-2E3DD8CCA5BC}" destId="{F8DD4BD4-CC9C-ED49-ACDA-AA309C9478A8}" srcOrd="0" destOrd="0" presId="urn:microsoft.com/office/officeart/2005/8/layout/radial1"/>
    <dgm:cxn modelId="{45263833-B3BE-874C-8840-526B7C85F9E6}" type="presParOf" srcId="{66CD63C8-B295-3845-ACFA-3303AB482789}" destId="{1B4BDE25-B8AE-6441-8360-EEE470FAC419}" srcOrd="2" destOrd="0" presId="urn:microsoft.com/office/officeart/2005/8/layout/radial1"/>
    <dgm:cxn modelId="{E9F0D199-0D60-6F40-85C0-5969D9C0DE48}" type="presParOf" srcId="{66CD63C8-B295-3845-ACFA-3303AB482789}" destId="{B13604A0-5D2B-C84A-AEC4-601A102EB5F2}" srcOrd="3" destOrd="0" presId="urn:microsoft.com/office/officeart/2005/8/layout/radial1"/>
    <dgm:cxn modelId="{B4DB3362-5629-674F-BEE9-E3CD9C80CF3D}" type="presParOf" srcId="{B13604A0-5D2B-C84A-AEC4-601A102EB5F2}" destId="{82B13717-E606-664B-8F78-F4C402867B60}" srcOrd="0" destOrd="0" presId="urn:microsoft.com/office/officeart/2005/8/layout/radial1"/>
    <dgm:cxn modelId="{96E591A4-E9F6-E94C-BE92-4D9EFCD925E9}" type="presParOf" srcId="{66CD63C8-B295-3845-ACFA-3303AB482789}" destId="{F9743B11-F0E8-AC4C-AD25-62FFD4CA7370}" srcOrd="4" destOrd="0" presId="urn:microsoft.com/office/officeart/2005/8/layout/radial1"/>
    <dgm:cxn modelId="{62CD24BA-7EC3-0A49-ACF8-EDB43AE59870}" type="presParOf" srcId="{66CD63C8-B295-3845-ACFA-3303AB482789}" destId="{82717CB5-766F-CF49-987B-B2FC6409563D}" srcOrd="5" destOrd="0" presId="urn:microsoft.com/office/officeart/2005/8/layout/radial1"/>
    <dgm:cxn modelId="{9C3E931F-863C-E641-94B6-9A28107BA104}" type="presParOf" srcId="{82717CB5-766F-CF49-987B-B2FC6409563D}" destId="{4A94B3E3-24E8-B442-8424-2306AC3DEB1D}" srcOrd="0" destOrd="0" presId="urn:microsoft.com/office/officeart/2005/8/layout/radial1"/>
    <dgm:cxn modelId="{02DCFC94-AED9-0A4D-B127-60CA3176332B}" type="presParOf" srcId="{66CD63C8-B295-3845-ACFA-3303AB482789}" destId="{5771B470-B641-C34D-B594-A888A0D8DFA5}" srcOrd="6" destOrd="0" presId="urn:microsoft.com/office/officeart/2005/8/layout/radial1"/>
    <dgm:cxn modelId="{EC889719-AC99-BF40-A105-6653F9DDFB4D}" type="presParOf" srcId="{66CD63C8-B295-3845-ACFA-3303AB482789}" destId="{6C517291-4D20-C04C-AF0C-DD46CAA63CC1}" srcOrd="7" destOrd="0" presId="urn:microsoft.com/office/officeart/2005/8/layout/radial1"/>
    <dgm:cxn modelId="{A81344A3-FA89-424B-8A52-0A9BCF7348C6}" type="presParOf" srcId="{6C517291-4D20-C04C-AF0C-DD46CAA63CC1}" destId="{555A8E9F-C413-8140-BD73-DA383928386A}" srcOrd="0" destOrd="0" presId="urn:microsoft.com/office/officeart/2005/8/layout/radial1"/>
    <dgm:cxn modelId="{44C0839A-A3A1-9A40-8605-A530D438BEF8}" type="presParOf" srcId="{66CD63C8-B295-3845-ACFA-3303AB482789}" destId="{8EE0AA1A-0F1C-5846-9C5A-D12E01870249}" srcOrd="8" destOrd="0" presId="urn:microsoft.com/office/officeart/2005/8/layout/radial1"/>
    <dgm:cxn modelId="{5600EE7B-AF9D-5D4F-B504-2070AC5E76C5}" type="presParOf" srcId="{66CD63C8-B295-3845-ACFA-3303AB482789}" destId="{6F9FF691-7B5A-424D-8CE0-63A1E252DC96}" srcOrd="9" destOrd="0" presId="urn:microsoft.com/office/officeart/2005/8/layout/radial1"/>
    <dgm:cxn modelId="{961E57EF-0C21-AD43-A72F-EA8FCA15CE4C}" type="presParOf" srcId="{6F9FF691-7B5A-424D-8CE0-63A1E252DC96}" destId="{65CA6556-78E1-CC4A-B123-49E7754F9E6C}" srcOrd="0" destOrd="0" presId="urn:microsoft.com/office/officeart/2005/8/layout/radial1"/>
    <dgm:cxn modelId="{4AD3D2CB-CC88-C340-ADD9-DF1569407BB1}" type="presParOf" srcId="{66CD63C8-B295-3845-ACFA-3303AB482789}" destId="{C5848BCF-573D-224C-91AF-8E2ED6FE9DD3}" srcOrd="10" destOrd="0" presId="urn:microsoft.com/office/officeart/2005/8/layout/radial1"/>
    <dgm:cxn modelId="{0EE45A03-2DC6-7245-8438-D423872A0A74}" type="presParOf" srcId="{66CD63C8-B295-3845-ACFA-3303AB482789}" destId="{39274503-D517-B44E-9A44-61CB8B94B2BD}" srcOrd="11" destOrd="0" presId="urn:microsoft.com/office/officeart/2005/8/layout/radial1"/>
    <dgm:cxn modelId="{2C5B7F10-810C-0B48-B4C7-E2447F5B939F}" type="presParOf" srcId="{39274503-D517-B44E-9A44-61CB8B94B2BD}" destId="{16ACB3DB-40CE-9E4D-B2D3-635A54AC0E25}" srcOrd="0" destOrd="0" presId="urn:microsoft.com/office/officeart/2005/8/layout/radial1"/>
    <dgm:cxn modelId="{802B05CA-7D0F-5347-B62B-477BBF34C650}" type="presParOf" srcId="{66CD63C8-B295-3845-ACFA-3303AB482789}" destId="{207CB086-D2F5-0743-AFAA-11A45EE7F95F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AA0127-9FF9-2643-9FF8-0290C5EE4F63}">
      <dsp:nvSpPr>
        <dsp:cNvPr id="0" name=""/>
        <dsp:cNvSpPr/>
      </dsp:nvSpPr>
      <dsp:spPr>
        <a:xfrm>
          <a:off x="2602175" y="2240387"/>
          <a:ext cx="1956179" cy="1019912"/>
        </a:xfrm>
        <a:prstGeom prst="rect">
          <a:avLst/>
        </a:prstGeom>
        <a:solidFill>
          <a:schemeClr val="bg2"/>
        </a:solidFill>
        <a:ln w="98425" cap="flat" cmpd="sng" algn="ctr">
          <a:noFill/>
          <a:prstDash val="solid"/>
          <a:round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tx2"/>
              </a:solidFill>
            </a:rPr>
            <a:t>CSU Global Quality &amp; ROI</a:t>
          </a:r>
        </a:p>
      </dsp:txBody>
      <dsp:txXfrm>
        <a:off x="2602175" y="2240387"/>
        <a:ext cx="1956179" cy="1019912"/>
      </dsp:txXfrm>
    </dsp:sp>
    <dsp:sp modelId="{E5E5F383-8AD9-C84A-BC29-2E3DD8CCA5BC}">
      <dsp:nvSpPr>
        <dsp:cNvPr id="0" name=""/>
        <dsp:cNvSpPr/>
      </dsp:nvSpPr>
      <dsp:spPr>
        <a:xfrm rot="16200000">
          <a:off x="3077979" y="1719069"/>
          <a:ext cx="1004571" cy="38064"/>
        </a:xfrm>
        <a:custGeom>
          <a:avLst/>
          <a:gdLst/>
          <a:ahLst/>
          <a:cxnLst/>
          <a:rect l="0" t="0" r="0" b="0"/>
          <a:pathLst>
            <a:path>
              <a:moveTo>
                <a:pt x="0" y="19032"/>
              </a:moveTo>
              <a:lnTo>
                <a:pt x="1004571" y="19032"/>
              </a:lnTo>
            </a:path>
          </a:pathLst>
        </a:custGeom>
        <a:noFill/>
        <a:ln w="12700" cap="flat" cmpd="sng" algn="ctr">
          <a:solidFill>
            <a:schemeClr val="bg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3555151" y="1712987"/>
        <a:ext cx="50228" cy="50228"/>
      </dsp:txXfrm>
    </dsp:sp>
    <dsp:sp modelId="{1B4BDE25-B8AE-6441-8360-EEE470FAC419}">
      <dsp:nvSpPr>
        <dsp:cNvPr id="0" name=""/>
        <dsp:cNvSpPr/>
      </dsp:nvSpPr>
      <dsp:spPr>
        <a:xfrm>
          <a:off x="2711586" y="322186"/>
          <a:ext cx="1737357" cy="913628"/>
        </a:xfrm>
        <a:prstGeom prst="rect">
          <a:avLst/>
        </a:prstGeom>
        <a:solidFill>
          <a:schemeClr val="bg2"/>
        </a:solidFill>
        <a:ln w="98425" cap="flat" cmpd="sng" algn="ctr">
          <a:noFill/>
          <a:prstDash val="solid"/>
          <a:round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solidFill>
                <a:schemeClr val="tx2"/>
              </a:solidFill>
            </a:rPr>
            <a:t>Learning Outcomes (incl. Industry Cert Prep): Faculty &amp; Industry Advisors</a:t>
          </a:r>
        </a:p>
      </dsp:txBody>
      <dsp:txXfrm>
        <a:off x="2711586" y="322186"/>
        <a:ext cx="1737357" cy="913628"/>
      </dsp:txXfrm>
    </dsp:sp>
    <dsp:sp modelId="{B13604A0-5D2B-C84A-AEC4-601A102EB5F2}">
      <dsp:nvSpPr>
        <dsp:cNvPr id="0" name=""/>
        <dsp:cNvSpPr/>
      </dsp:nvSpPr>
      <dsp:spPr>
        <a:xfrm rot="20388096">
          <a:off x="4341143" y="2222333"/>
          <a:ext cx="1245206" cy="38064"/>
        </a:xfrm>
        <a:custGeom>
          <a:avLst/>
          <a:gdLst/>
          <a:ahLst/>
          <a:cxnLst/>
          <a:rect l="0" t="0" r="0" b="0"/>
          <a:pathLst>
            <a:path>
              <a:moveTo>
                <a:pt x="0" y="19032"/>
              </a:moveTo>
              <a:lnTo>
                <a:pt x="1245206" y="19032"/>
              </a:lnTo>
            </a:path>
          </a:pathLst>
        </a:custGeom>
        <a:noFill/>
        <a:ln w="12700" cap="flat" cmpd="sng" algn="ctr">
          <a:solidFill>
            <a:schemeClr val="bg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4932616" y="2210235"/>
        <a:ext cx="62260" cy="62260"/>
      </dsp:txXfrm>
    </dsp:sp>
    <dsp:sp modelId="{F9743B11-F0E8-AC4C-AD25-62FFD4CA7370}">
      <dsp:nvSpPr>
        <dsp:cNvPr id="0" name=""/>
        <dsp:cNvSpPr/>
      </dsp:nvSpPr>
      <dsp:spPr>
        <a:xfrm>
          <a:off x="5391495" y="1307867"/>
          <a:ext cx="1735903" cy="913628"/>
        </a:xfrm>
        <a:prstGeom prst="rect">
          <a:avLst/>
        </a:prstGeom>
        <a:solidFill>
          <a:schemeClr val="bg2"/>
        </a:solidFill>
        <a:ln w="98425" cap="flat" cmpd="sng" algn="ctr">
          <a:noFill/>
          <a:prstDash val="solid"/>
          <a:round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solidFill>
                <a:schemeClr val="tx2"/>
              </a:solidFill>
            </a:rPr>
            <a:t>Student Support Services</a:t>
          </a:r>
        </a:p>
      </dsp:txBody>
      <dsp:txXfrm>
        <a:off x="5391495" y="1307867"/>
        <a:ext cx="1735903" cy="913628"/>
      </dsp:txXfrm>
    </dsp:sp>
    <dsp:sp modelId="{82717CB5-766F-CF49-987B-B2FC6409563D}">
      <dsp:nvSpPr>
        <dsp:cNvPr id="0" name=""/>
        <dsp:cNvSpPr/>
      </dsp:nvSpPr>
      <dsp:spPr>
        <a:xfrm rot="1211904">
          <a:off x="4341143" y="3240289"/>
          <a:ext cx="1245206" cy="38064"/>
        </a:xfrm>
        <a:custGeom>
          <a:avLst/>
          <a:gdLst/>
          <a:ahLst/>
          <a:cxnLst/>
          <a:rect l="0" t="0" r="0" b="0"/>
          <a:pathLst>
            <a:path>
              <a:moveTo>
                <a:pt x="0" y="19032"/>
              </a:moveTo>
              <a:lnTo>
                <a:pt x="1245206" y="19032"/>
              </a:lnTo>
            </a:path>
          </a:pathLst>
        </a:custGeom>
        <a:noFill/>
        <a:ln w="12700" cap="flat" cmpd="sng" algn="ctr">
          <a:solidFill>
            <a:schemeClr val="bg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4932616" y="3228192"/>
        <a:ext cx="62260" cy="62260"/>
      </dsp:txXfrm>
    </dsp:sp>
    <dsp:sp modelId="{5771B470-B641-C34D-B594-A888A0D8DFA5}">
      <dsp:nvSpPr>
        <dsp:cNvPr id="0" name=""/>
        <dsp:cNvSpPr/>
      </dsp:nvSpPr>
      <dsp:spPr>
        <a:xfrm>
          <a:off x="5391495" y="3279191"/>
          <a:ext cx="1735903" cy="913628"/>
        </a:xfrm>
        <a:prstGeom prst="rect">
          <a:avLst/>
        </a:prstGeom>
        <a:solidFill>
          <a:schemeClr val="bg2"/>
        </a:solidFill>
        <a:ln w="98425" cap="flat" cmpd="sng" algn="ctr">
          <a:noFill/>
          <a:prstDash val="solid"/>
          <a:round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solidFill>
                <a:schemeClr val="tx2"/>
              </a:solidFill>
            </a:rPr>
            <a:t>Monitoring of 3rd Party ETS Assessments – Start &amp; Finish</a:t>
          </a:r>
        </a:p>
      </dsp:txBody>
      <dsp:txXfrm>
        <a:off x="5391495" y="3279191"/>
        <a:ext cx="1735903" cy="913628"/>
      </dsp:txXfrm>
    </dsp:sp>
    <dsp:sp modelId="{6C517291-4D20-C04C-AF0C-DD46CAA63CC1}">
      <dsp:nvSpPr>
        <dsp:cNvPr id="0" name=""/>
        <dsp:cNvSpPr/>
      </dsp:nvSpPr>
      <dsp:spPr>
        <a:xfrm rot="5400000">
          <a:off x="3077979" y="3743554"/>
          <a:ext cx="1004571" cy="38064"/>
        </a:xfrm>
        <a:custGeom>
          <a:avLst/>
          <a:gdLst/>
          <a:ahLst/>
          <a:cxnLst/>
          <a:rect l="0" t="0" r="0" b="0"/>
          <a:pathLst>
            <a:path>
              <a:moveTo>
                <a:pt x="0" y="19032"/>
              </a:moveTo>
              <a:lnTo>
                <a:pt x="1004571" y="19032"/>
              </a:lnTo>
            </a:path>
          </a:pathLst>
        </a:custGeom>
        <a:noFill/>
        <a:ln w="12700" cap="flat" cmpd="sng" algn="ctr">
          <a:solidFill>
            <a:schemeClr val="bg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3555151" y="3737472"/>
        <a:ext cx="50228" cy="50228"/>
      </dsp:txXfrm>
    </dsp:sp>
    <dsp:sp modelId="{8EE0AA1A-0F1C-5846-9C5A-D12E01870249}">
      <dsp:nvSpPr>
        <dsp:cNvPr id="0" name=""/>
        <dsp:cNvSpPr/>
      </dsp:nvSpPr>
      <dsp:spPr>
        <a:xfrm>
          <a:off x="2707664" y="4264872"/>
          <a:ext cx="1745201" cy="913628"/>
        </a:xfrm>
        <a:prstGeom prst="rect">
          <a:avLst/>
        </a:prstGeom>
        <a:solidFill>
          <a:schemeClr val="bg2"/>
        </a:solidFill>
        <a:ln w="98425" cap="flat" cmpd="sng" algn="ctr">
          <a:noFill/>
          <a:prstDash val="solid"/>
          <a:round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solidFill>
                <a:schemeClr val="tx2"/>
              </a:solidFill>
            </a:rPr>
            <a:t>Surveys of Alumni Employers</a:t>
          </a:r>
        </a:p>
      </dsp:txBody>
      <dsp:txXfrm>
        <a:off x="2707664" y="4264872"/>
        <a:ext cx="1745201" cy="913628"/>
      </dsp:txXfrm>
    </dsp:sp>
    <dsp:sp modelId="{6F9FF691-7B5A-424D-8CE0-63A1E252DC96}">
      <dsp:nvSpPr>
        <dsp:cNvPr id="0" name=""/>
        <dsp:cNvSpPr/>
      </dsp:nvSpPr>
      <dsp:spPr>
        <a:xfrm rot="9601706">
          <a:off x="1543932" y="3240171"/>
          <a:ext cx="1272178" cy="38064"/>
        </a:xfrm>
        <a:custGeom>
          <a:avLst/>
          <a:gdLst/>
          <a:ahLst/>
          <a:cxnLst/>
          <a:rect l="0" t="0" r="0" b="0"/>
          <a:pathLst>
            <a:path>
              <a:moveTo>
                <a:pt x="0" y="19032"/>
              </a:moveTo>
              <a:lnTo>
                <a:pt x="1272178" y="19032"/>
              </a:lnTo>
            </a:path>
          </a:pathLst>
        </a:custGeom>
        <a:noFill/>
        <a:ln w="12700" cap="flat" cmpd="sng" algn="ctr">
          <a:solidFill>
            <a:schemeClr val="bg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10800000">
        <a:off x="2148217" y="3227399"/>
        <a:ext cx="63608" cy="63608"/>
      </dsp:txXfrm>
    </dsp:sp>
    <dsp:sp modelId="{C5848BCF-573D-224C-91AF-8E2ED6FE9DD3}">
      <dsp:nvSpPr>
        <dsp:cNvPr id="0" name=""/>
        <dsp:cNvSpPr/>
      </dsp:nvSpPr>
      <dsp:spPr>
        <a:xfrm>
          <a:off x="0" y="3279207"/>
          <a:ext cx="1735903" cy="913628"/>
        </a:xfrm>
        <a:prstGeom prst="rect">
          <a:avLst/>
        </a:prstGeom>
        <a:solidFill>
          <a:schemeClr val="bg2"/>
        </a:solidFill>
        <a:ln w="98425" cap="flat" cmpd="sng" algn="ctr">
          <a:noFill/>
          <a:prstDash val="solid"/>
          <a:round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solidFill>
                <a:schemeClr val="tx2"/>
              </a:solidFill>
            </a:rPr>
            <a:t>Surveys of Alumni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solidFill>
                <a:schemeClr val="tx2"/>
              </a:solidFill>
            </a:rPr>
            <a:t>1 Year After Graduation</a:t>
          </a:r>
        </a:p>
      </dsp:txBody>
      <dsp:txXfrm>
        <a:off x="0" y="3279207"/>
        <a:ext cx="1735903" cy="913628"/>
      </dsp:txXfrm>
    </dsp:sp>
    <dsp:sp modelId="{39274503-D517-B44E-9A44-61CB8B94B2BD}">
      <dsp:nvSpPr>
        <dsp:cNvPr id="0" name=""/>
        <dsp:cNvSpPr/>
      </dsp:nvSpPr>
      <dsp:spPr>
        <a:xfrm rot="11998294">
          <a:off x="1543932" y="2222451"/>
          <a:ext cx="1272178" cy="38064"/>
        </a:xfrm>
        <a:custGeom>
          <a:avLst/>
          <a:gdLst/>
          <a:ahLst/>
          <a:cxnLst/>
          <a:rect l="0" t="0" r="0" b="0"/>
          <a:pathLst>
            <a:path>
              <a:moveTo>
                <a:pt x="0" y="19032"/>
              </a:moveTo>
              <a:lnTo>
                <a:pt x="1272178" y="19032"/>
              </a:lnTo>
            </a:path>
          </a:pathLst>
        </a:custGeom>
        <a:noFill/>
        <a:ln w="12700" cap="flat" cmpd="sng" algn="ctr">
          <a:solidFill>
            <a:schemeClr val="bg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10800000">
        <a:off x="2148217" y="2209679"/>
        <a:ext cx="63608" cy="63608"/>
      </dsp:txXfrm>
    </dsp:sp>
    <dsp:sp modelId="{207CB086-D2F5-0743-AFAA-11A45EE7F95F}">
      <dsp:nvSpPr>
        <dsp:cNvPr id="0" name=""/>
        <dsp:cNvSpPr/>
      </dsp:nvSpPr>
      <dsp:spPr>
        <a:xfrm>
          <a:off x="0" y="1307852"/>
          <a:ext cx="1735903" cy="913628"/>
        </a:xfrm>
        <a:prstGeom prst="rect">
          <a:avLst/>
        </a:prstGeom>
        <a:solidFill>
          <a:schemeClr val="bg2"/>
        </a:solidFill>
        <a:ln w="98425" cap="flat" cmpd="sng" algn="ctr">
          <a:noFill/>
          <a:prstDash val="solid"/>
          <a:round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solidFill>
                <a:schemeClr val="tx2"/>
              </a:solidFill>
            </a:rPr>
            <a:t>3rd Party Income Reports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solidFill>
                <a:schemeClr val="tx2"/>
              </a:solidFill>
            </a:rPr>
            <a:t>by Grad Cohorts</a:t>
          </a:r>
        </a:p>
      </dsp:txBody>
      <dsp:txXfrm>
        <a:off x="0" y="1307852"/>
        <a:ext cx="1735903" cy="9136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5"/>
            <a:ext cx="3037735" cy="466088"/>
          </a:xfrm>
          <a:prstGeom prst="rect">
            <a:avLst/>
          </a:prstGeom>
        </p:spPr>
        <p:txBody>
          <a:bodyPr vert="horz" lIns="91987" tIns="45992" rIns="91987" bIns="4599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085" y="5"/>
            <a:ext cx="3037735" cy="466088"/>
          </a:xfrm>
          <a:prstGeom prst="rect">
            <a:avLst/>
          </a:prstGeom>
        </p:spPr>
        <p:txBody>
          <a:bodyPr vert="horz" lIns="91987" tIns="45992" rIns="91987" bIns="45992" rtlCol="0"/>
          <a:lstStyle>
            <a:lvl1pPr algn="r">
              <a:defRPr sz="1200"/>
            </a:lvl1pPr>
          </a:lstStyle>
          <a:p>
            <a:fld id="{ADB7DE86-46E8-420A-ABAC-5E47BB1A2C4D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30312"/>
            <a:ext cx="3037735" cy="466088"/>
          </a:xfrm>
          <a:prstGeom prst="rect">
            <a:avLst/>
          </a:prstGeom>
        </p:spPr>
        <p:txBody>
          <a:bodyPr vert="horz" lIns="91987" tIns="45992" rIns="91987" bIns="4599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085" y="8830312"/>
            <a:ext cx="3037735" cy="466088"/>
          </a:xfrm>
          <a:prstGeom prst="rect">
            <a:avLst/>
          </a:prstGeom>
        </p:spPr>
        <p:txBody>
          <a:bodyPr vert="horz" lIns="91987" tIns="45992" rIns="91987" bIns="45992" rtlCol="0" anchor="b"/>
          <a:lstStyle>
            <a:lvl1pPr algn="r">
              <a:defRPr sz="1200"/>
            </a:lvl1pPr>
          </a:lstStyle>
          <a:p>
            <a:fld id="{98671EBE-6570-4D68-AB5C-A24E0E1F2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348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6"/>
            <a:ext cx="3037840" cy="466435"/>
          </a:xfrm>
          <a:prstGeom prst="rect">
            <a:avLst/>
          </a:prstGeom>
        </p:spPr>
        <p:txBody>
          <a:bodyPr vert="horz" lIns="93874" tIns="46935" rIns="93874" bIns="4693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5" y="6"/>
            <a:ext cx="3037840" cy="466435"/>
          </a:xfrm>
          <a:prstGeom prst="rect">
            <a:avLst/>
          </a:prstGeom>
        </p:spPr>
        <p:txBody>
          <a:bodyPr vert="horz" lIns="93874" tIns="46935" rIns="93874" bIns="46935" rtlCol="0"/>
          <a:lstStyle>
            <a:lvl1pPr algn="r">
              <a:defRPr sz="1200"/>
            </a:lvl1pPr>
          </a:lstStyle>
          <a:p>
            <a:fld id="{0FD5AB09-0E90-4A5B-98F0-0A25FF22A733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874" tIns="46935" rIns="93874" bIns="4693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3"/>
            <a:ext cx="5608320" cy="3660457"/>
          </a:xfrm>
          <a:prstGeom prst="rect">
            <a:avLst/>
          </a:prstGeom>
        </p:spPr>
        <p:txBody>
          <a:bodyPr vert="horz" lIns="93874" tIns="46935" rIns="93874" bIns="4693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73"/>
            <a:ext cx="3037840" cy="466434"/>
          </a:xfrm>
          <a:prstGeom prst="rect">
            <a:avLst/>
          </a:prstGeom>
        </p:spPr>
        <p:txBody>
          <a:bodyPr vert="horz" lIns="93874" tIns="46935" rIns="93874" bIns="4693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5" y="8829973"/>
            <a:ext cx="3037840" cy="466434"/>
          </a:xfrm>
          <a:prstGeom prst="rect">
            <a:avLst/>
          </a:prstGeom>
        </p:spPr>
        <p:txBody>
          <a:bodyPr vert="horz" lIns="93874" tIns="46935" rIns="93874" bIns="46935" rtlCol="0" anchor="b"/>
          <a:lstStyle>
            <a:lvl1pPr algn="r">
              <a:defRPr sz="1200"/>
            </a:lvl1pPr>
          </a:lstStyle>
          <a:p>
            <a:fld id="{9DB8A784-C731-429F-B2A5-F49AA0C9C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192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09BF-9C43-4EAD-A90F-7535A075E9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14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B8A784-C731-429F-B2A5-F49AA0C9C1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455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Stephanie to share the data and then lead into the next speaker/Sondra on Assessment and Salary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09BF-9C43-4EAD-A90F-7535A075E9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438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Sondra to explain the highlights of the graphs and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09BF-9C43-4EAD-A90F-7535A075E9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35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8A784-C731-429F-B2A5-F49AA0C9C1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07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8A784-C731-429F-B2A5-F49AA0C9C1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31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7276F-A049-0341-85B8-85BCDCEB95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C233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B10FC7-75EE-0B47-BB32-BFA36D7B7B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13474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Divi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09C3BA5-035F-384C-A09E-A9F06CA35B80}"/>
              </a:ext>
            </a:extLst>
          </p:cNvPr>
          <p:cNvSpPr/>
          <p:nvPr userDrawn="1"/>
        </p:nvSpPr>
        <p:spPr>
          <a:xfrm>
            <a:off x="946195" y="3944484"/>
            <a:ext cx="836295" cy="102870"/>
          </a:xfrm>
          <a:prstGeom prst="rect">
            <a:avLst/>
          </a:prstGeom>
          <a:solidFill>
            <a:srgbClr val="47A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7DD8F77-3ABB-9142-B54C-DA7CA3CDD6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92350"/>
            <a:ext cx="10515600" cy="1325563"/>
          </a:xfrm>
        </p:spPr>
        <p:txBody>
          <a:bodyPr anchor="b"/>
          <a:lstStyle>
            <a:lvl1pPr>
              <a:defRPr b="1">
                <a:solidFill>
                  <a:schemeClr val="accent6"/>
                </a:solidFill>
                <a:latin typeface="+mn-lt"/>
              </a:defRPr>
            </a:lvl1pPr>
          </a:lstStyle>
          <a:p>
            <a:r>
              <a:rPr lang="en-US" dirty="0"/>
              <a:t>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610573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Divider - Dark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09C3BA5-035F-384C-A09E-A9F06CA35B80}"/>
              </a:ext>
            </a:extLst>
          </p:cNvPr>
          <p:cNvSpPr/>
          <p:nvPr userDrawn="1"/>
        </p:nvSpPr>
        <p:spPr>
          <a:xfrm>
            <a:off x="946195" y="3944484"/>
            <a:ext cx="836295" cy="102870"/>
          </a:xfrm>
          <a:prstGeom prst="rect">
            <a:avLst/>
          </a:prstGeom>
          <a:solidFill>
            <a:srgbClr val="591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7DD8F77-3ABB-9142-B54C-DA7CA3CDD6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92350"/>
            <a:ext cx="10515600" cy="1325563"/>
          </a:xfrm>
        </p:spPr>
        <p:txBody>
          <a:bodyPr anchor="b"/>
          <a:lstStyle>
            <a:lvl1pPr>
              <a:defRPr b="1">
                <a:solidFill>
                  <a:schemeClr val="accent6"/>
                </a:solidFill>
                <a:latin typeface="+mn-lt"/>
              </a:defRPr>
            </a:lvl1pPr>
          </a:lstStyle>
          <a:p>
            <a:r>
              <a:rPr lang="en-US" dirty="0"/>
              <a:t>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547775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09C3BA5-035F-384C-A09E-A9F06CA35B80}"/>
              </a:ext>
            </a:extLst>
          </p:cNvPr>
          <p:cNvSpPr/>
          <p:nvPr userDrawn="1"/>
        </p:nvSpPr>
        <p:spPr>
          <a:xfrm>
            <a:off x="946195" y="3944484"/>
            <a:ext cx="836295" cy="102870"/>
          </a:xfrm>
          <a:prstGeom prst="rect">
            <a:avLst/>
          </a:prstGeom>
          <a:solidFill>
            <a:srgbClr val="CD3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7DD8F77-3ABB-9142-B54C-DA7CA3CDD6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92350"/>
            <a:ext cx="10515600" cy="1325563"/>
          </a:xfrm>
        </p:spPr>
        <p:txBody>
          <a:bodyPr anchor="b"/>
          <a:lstStyle>
            <a:lvl1pPr>
              <a:defRPr b="1">
                <a:solidFill>
                  <a:schemeClr val="accent6"/>
                </a:solidFill>
                <a:latin typeface="+mn-lt"/>
              </a:defRPr>
            </a:lvl1pPr>
          </a:lstStyle>
          <a:p>
            <a:r>
              <a:rPr lang="en-US" dirty="0"/>
              <a:t>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127417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Divider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09C3BA5-035F-384C-A09E-A9F06CA35B80}"/>
              </a:ext>
            </a:extLst>
          </p:cNvPr>
          <p:cNvSpPr/>
          <p:nvPr userDrawn="1"/>
        </p:nvSpPr>
        <p:spPr>
          <a:xfrm>
            <a:off x="946195" y="3944484"/>
            <a:ext cx="836295" cy="102870"/>
          </a:xfrm>
          <a:prstGeom prst="rect">
            <a:avLst/>
          </a:prstGeom>
          <a:solidFill>
            <a:srgbClr val="EC5A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7DD8F77-3ABB-9142-B54C-DA7CA3CDD6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92350"/>
            <a:ext cx="10515600" cy="1325563"/>
          </a:xfrm>
        </p:spPr>
        <p:txBody>
          <a:bodyPr anchor="b"/>
          <a:lstStyle>
            <a:lvl1pPr>
              <a:defRPr b="1">
                <a:solidFill>
                  <a:schemeClr val="accent6"/>
                </a:solidFill>
                <a:latin typeface="+mn-lt"/>
              </a:defRPr>
            </a:lvl1pPr>
          </a:lstStyle>
          <a:p>
            <a:r>
              <a:rPr lang="en-US" dirty="0"/>
              <a:t>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2156434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438F74D0-FDA0-FF47-9D5D-282FBE88FC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5270" y="2607357"/>
            <a:ext cx="9481457" cy="1547584"/>
          </a:xfrm>
        </p:spPr>
        <p:txBody>
          <a:bodyPr anchor="b">
            <a:noAutofit/>
          </a:bodyPr>
          <a:lstStyle>
            <a:lvl1pPr algn="ctr">
              <a:defRPr sz="4400" b="1">
                <a:solidFill>
                  <a:srgbClr val="1C2333"/>
                </a:solidFill>
                <a:latin typeface="+mn-lt"/>
              </a:defRPr>
            </a:lvl1pPr>
          </a:lstStyle>
          <a:p>
            <a:r>
              <a:rPr lang="en-US" dirty="0"/>
              <a:t>Powerful statement, quote or finding that needs extra attention.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330A686-2A11-EE45-898D-B30D434395B3}"/>
              </a:ext>
            </a:extLst>
          </p:cNvPr>
          <p:cNvSpPr/>
          <p:nvPr userDrawn="1"/>
        </p:nvSpPr>
        <p:spPr>
          <a:xfrm>
            <a:off x="5677850" y="4482555"/>
            <a:ext cx="836295" cy="1028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36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87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7BF1C2F-ABB0-2F4B-8C05-C478003CF5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39290"/>
            <a:ext cx="3802063" cy="1325563"/>
          </a:xfrm>
        </p:spPr>
        <p:txBody>
          <a:bodyPr anchor="b">
            <a:normAutofit/>
          </a:bodyPr>
          <a:lstStyle>
            <a:lvl1pPr>
              <a:defRPr sz="4000" b="1" i="0">
                <a:solidFill>
                  <a:srgbClr val="1C233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Heading will </a:t>
            </a:r>
            <a:br>
              <a:rPr lang="en-US" dirty="0"/>
            </a:br>
            <a:r>
              <a:rPr lang="en-US" dirty="0"/>
              <a:t>go here.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BAADF0-F14C-E948-90CE-0BA2D3B14338}"/>
              </a:ext>
            </a:extLst>
          </p:cNvPr>
          <p:cNvSpPr/>
          <p:nvPr userDrawn="1"/>
        </p:nvSpPr>
        <p:spPr>
          <a:xfrm>
            <a:off x="958215" y="2611954"/>
            <a:ext cx="836295" cy="102870"/>
          </a:xfrm>
          <a:prstGeom prst="rect">
            <a:avLst/>
          </a:prstGeom>
          <a:solidFill>
            <a:srgbClr val="1C2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8F245E71-BE51-AF4E-BF70-8592B9BB74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433198"/>
            <a:ext cx="3802063" cy="742631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Color section for any last words that may need extra emphasis,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F3E49405-CF43-0C45-A2B5-90508BDBD2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3892" y="3429000"/>
            <a:ext cx="3806371" cy="155422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provident.</a:t>
            </a:r>
          </a:p>
        </p:txBody>
      </p:sp>
    </p:spTree>
    <p:extLst>
      <p:ext uri="{BB962C8B-B14F-4D97-AF65-F5344CB8AC3E}">
        <p14:creationId xmlns:p14="http://schemas.microsoft.com/office/powerpoint/2010/main" val="42768437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0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B7008F1-9809-4446-BEE9-C56EAAE2BF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3126" y="1200547"/>
            <a:ext cx="3802063" cy="1325563"/>
          </a:xfrm>
        </p:spPr>
        <p:txBody>
          <a:bodyPr>
            <a:normAutofit/>
          </a:bodyPr>
          <a:lstStyle>
            <a:lvl1pPr>
              <a:defRPr sz="4000" b="1" i="0">
                <a:solidFill>
                  <a:srgbClr val="1C233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Heading will </a:t>
            </a:r>
            <a:br>
              <a:rPr lang="en-US" dirty="0"/>
            </a:br>
            <a:r>
              <a:rPr lang="en-US" dirty="0"/>
              <a:t>go here.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9E4B90D-A1D9-AF48-8FF3-E66610F37B85}"/>
              </a:ext>
            </a:extLst>
          </p:cNvPr>
          <p:cNvSpPr/>
          <p:nvPr userDrawn="1"/>
        </p:nvSpPr>
        <p:spPr>
          <a:xfrm>
            <a:off x="7173141" y="2611954"/>
            <a:ext cx="836295" cy="102870"/>
          </a:xfrm>
          <a:prstGeom prst="rect">
            <a:avLst/>
          </a:prstGeom>
          <a:solidFill>
            <a:srgbClr val="1C2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D77DB184-99D2-DF41-B50C-9188A90C3F7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41830" y="685799"/>
            <a:ext cx="5486400" cy="5486401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place picture.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E4AD2939-F6C6-9040-83C0-430D947243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57434" y="5433198"/>
            <a:ext cx="3802063" cy="742631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Color section for any last words that may need extra emphasis,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E16867EA-15DE-1A4B-B4FF-A2A990D377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53126" y="3429000"/>
            <a:ext cx="3806371" cy="155422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provident.</a:t>
            </a:r>
          </a:p>
        </p:txBody>
      </p:sp>
    </p:spTree>
    <p:extLst>
      <p:ext uri="{BB962C8B-B14F-4D97-AF65-F5344CB8AC3E}">
        <p14:creationId xmlns:p14="http://schemas.microsoft.com/office/powerpoint/2010/main" val="1523321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4C5ACCF2-99F7-2146-B942-687CF020D6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433198"/>
            <a:ext cx="3802063" cy="742631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Color section for any last words that may need extra emphasis,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DC351E6F-F18E-A44C-8FF1-61574A12682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71029" y="689428"/>
            <a:ext cx="5486400" cy="5486401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place picture.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53EE1937-D757-B24F-923A-7A266E0B7E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39290"/>
            <a:ext cx="3802063" cy="1325563"/>
          </a:xfrm>
        </p:spPr>
        <p:txBody>
          <a:bodyPr anchor="b">
            <a:normAutofit/>
          </a:bodyPr>
          <a:lstStyle>
            <a:lvl1pPr>
              <a:defRPr sz="4000" b="1" i="0">
                <a:solidFill>
                  <a:srgbClr val="1C233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Heading will </a:t>
            </a:r>
            <a:br>
              <a:rPr lang="en-US" dirty="0"/>
            </a:br>
            <a:r>
              <a:rPr lang="en-US" dirty="0"/>
              <a:t>go here.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8BC3264-722E-164B-BACE-80653188F94C}"/>
              </a:ext>
            </a:extLst>
          </p:cNvPr>
          <p:cNvSpPr/>
          <p:nvPr userDrawn="1"/>
        </p:nvSpPr>
        <p:spPr>
          <a:xfrm>
            <a:off x="958215" y="2611954"/>
            <a:ext cx="836295" cy="102870"/>
          </a:xfrm>
          <a:prstGeom prst="rect">
            <a:avLst/>
          </a:prstGeom>
          <a:solidFill>
            <a:srgbClr val="1C2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73A99258-E05A-C145-A9D5-D0FC9496A2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3892" y="3429000"/>
            <a:ext cx="3806371" cy="155422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provident.</a:t>
            </a:r>
          </a:p>
        </p:txBody>
      </p:sp>
    </p:spTree>
    <p:extLst>
      <p:ext uri="{BB962C8B-B14F-4D97-AF65-F5344CB8AC3E}">
        <p14:creationId xmlns:p14="http://schemas.microsoft.com/office/powerpoint/2010/main" val="36937860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0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an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74D25305-9E87-8D4A-A6C3-060BCDD1FA97}"/>
              </a:ext>
            </a:extLst>
          </p:cNvPr>
          <p:cNvGrpSpPr/>
          <p:nvPr userDrawn="1"/>
        </p:nvGrpSpPr>
        <p:grpSpPr>
          <a:xfrm>
            <a:off x="8752114" y="3576365"/>
            <a:ext cx="2590800" cy="2605314"/>
            <a:chOff x="9683569" y="678362"/>
            <a:chExt cx="1719182" cy="1586491"/>
          </a:xfrm>
        </p:grpSpPr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45114551-1219-C243-8EA6-3A44C95AE537}"/>
                </a:ext>
              </a:extLst>
            </p:cNvPr>
            <p:cNvSpPr/>
            <p:nvPr userDrawn="1"/>
          </p:nvSpPr>
          <p:spPr>
            <a:xfrm>
              <a:off x="9683569" y="678362"/>
              <a:ext cx="1719182" cy="1586491"/>
            </a:xfrm>
            <a:prstGeom prst="roundRect">
              <a:avLst>
                <a:gd name="adj" fmla="val 349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553ED69D-F041-8749-B9A0-36F08992DD00}"/>
                </a:ext>
              </a:extLst>
            </p:cNvPr>
            <p:cNvSpPr/>
            <p:nvPr userDrawn="1"/>
          </p:nvSpPr>
          <p:spPr>
            <a:xfrm>
              <a:off x="9683569" y="678362"/>
              <a:ext cx="1719182" cy="636090"/>
            </a:xfrm>
            <a:prstGeom prst="roundRect">
              <a:avLst>
                <a:gd name="adj" fmla="val 921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898DF75E-D98F-C24C-96A3-FF0D59E13D84}"/>
                </a:ext>
              </a:extLst>
            </p:cNvPr>
            <p:cNvSpPr/>
            <p:nvPr userDrawn="1"/>
          </p:nvSpPr>
          <p:spPr>
            <a:xfrm>
              <a:off x="9683569" y="720191"/>
              <a:ext cx="1719182" cy="1538038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4C24640-45FB-D949-A30B-F04005766AAB}"/>
              </a:ext>
            </a:extLst>
          </p:cNvPr>
          <p:cNvGrpSpPr/>
          <p:nvPr userDrawn="1"/>
        </p:nvGrpSpPr>
        <p:grpSpPr>
          <a:xfrm>
            <a:off x="5906362" y="3567745"/>
            <a:ext cx="2590802" cy="2605314"/>
            <a:chOff x="9683568" y="678362"/>
            <a:chExt cx="1719183" cy="1586491"/>
          </a:xfrm>
        </p:grpSpPr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6CD8E428-E3CB-D04C-BA07-128C054EB2AB}"/>
                </a:ext>
              </a:extLst>
            </p:cNvPr>
            <p:cNvSpPr/>
            <p:nvPr userDrawn="1"/>
          </p:nvSpPr>
          <p:spPr>
            <a:xfrm>
              <a:off x="9683569" y="678362"/>
              <a:ext cx="1719182" cy="1586491"/>
            </a:xfrm>
            <a:prstGeom prst="roundRect">
              <a:avLst>
                <a:gd name="adj" fmla="val 349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B690A04B-E30A-3045-B043-6C6734CFA09C}"/>
                </a:ext>
              </a:extLst>
            </p:cNvPr>
            <p:cNvSpPr/>
            <p:nvPr userDrawn="1"/>
          </p:nvSpPr>
          <p:spPr>
            <a:xfrm>
              <a:off x="9683568" y="678362"/>
              <a:ext cx="1719182" cy="636090"/>
            </a:xfrm>
            <a:prstGeom prst="roundRect">
              <a:avLst>
                <a:gd name="adj" fmla="val 921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D69307C7-F582-A945-9F2E-AA2E5EB45B27}"/>
                </a:ext>
              </a:extLst>
            </p:cNvPr>
            <p:cNvSpPr/>
            <p:nvPr userDrawn="1"/>
          </p:nvSpPr>
          <p:spPr>
            <a:xfrm>
              <a:off x="9683569" y="720191"/>
              <a:ext cx="1719182" cy="1538038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C8FE6A0-1360-A24F-886D-9136C4372C1F}"/>
              </a:ext>
            </a:extLst>
          </p:cNvPr>
          <p:cNvGrpSpPr/>
          <p:nvPr userDrawn="1"/>
        </p:nvGrpSpPr>
        <p:grpSpPr>
          <a:xfrm>
            <a:off x="8752114" y="682853"/>
            <a:ext cx="2590800" cy="2605314"/>
            <a:chOff x="9683569" y="678362"/>
            <a:chExt cx="1719182" cy="1586491"/>
          </a:xfrm>
        </p:grpSpPr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B3FB8487-81F7-BA41-A402-18BDDCF398E2}"/>
                </a:ext>
              </a:extLst>
            </p:cNvPr>
            <p:cNvSpPr/>
            <p:nvPr userDrawn="1"/>
          </p:nvSpPr>
          <p:spPr>
            <a:xfrm>
              <a:off x="9683569" y="678362"/>
              <a:ext cx="1719182" cy="1586491"/>
            </a:xfrm>
            <a:prstGeom prst="roundRect">
              <a:avLst>
                <a:gd name="adj" fmla="val 349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6E6D50CC-22DD-8046-997F-E03969AE724F}"/>
                </a:ext>
              </a:extLst>
            </p:cNvPr>
            <p:cNvSpPr/>
            <p:nvPr userDrawn="1"/>
          </p:nvSpPr>
          <p:spPr>
            <a:xfrm>
              <a:off x="9683569" y="678362"/>
              <a:ext cx="1719182" cy="636090"/>
            </a:xfrm>
            <a:prstGeom prst="roundRect">
              <a:avLst>
                <a:gd name="adj" fmla="val 9216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E50A1D4B-77F8-B146-93E4-3A65435079D9}"/>
                </a:ext>
              </a:extLst>
            </p:cNvPr>
            <p:cNvSpPr/>
            <p:nvPr userDrawn="1"/>
          </p:nvSpPr>
          <p:spPr>
            <a:xfrm>
              <a:off x="9683569" y="720191"/>
              <a:ext cx="1719182" cy="1538038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3FF1D56-A227-F746-A809-51BDD08EE3DD}"/>
              </a:ext>
            </a:extLst>
          </p:cNvPr>
          <p:cNvGrpSpPr/>
          <p:nvPr userDrawn="1"/>
        </p:nvGrpSpPr>
        <p:grpSpPr>
          <a:xfrm>
            <a:off x="5906361" y="674233"/>
            <a:ext cx="2590800" cy="2605314"/>
            <a:chOff x="9683569" y="678362"/>
            <a:chExt cx="1719182" cy="1586491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7109D85F-CFD1-3A45-AE0F-BB919963E418}"/>
                </a:ext>
              </a:extLst>
            </p:cNvPr>
            <p:cNvSpPr/>
            <p:nvPr userDrawn="1"/>
          </p:nvSpPr>
          <p:spPr>
            <a:xfrm>
              <a:off x="9683569" y="678362"/>
              <a:ext cx="1719182" cy="1586491"/>
            </a:xfrm>
            <a:prstGeom prst="roundRect">
              <a:avLst>
                <a:gd name="adj" fmla="val 349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E32DDF96-BF52-964C-A3A1-67F9923BB901}"/>
                </a:ext>
              </a:extLst>
            </p:cNvPr>
            <p:cNvSpPr/>
            <p:nvPr userDrawn="1"/>
          </p:nvSpPr>
          <p:spPr>
            <a:xfrm>
              <a:off x="9683569" y="678362"/>
              <a:ext cx="1719182" cy="636090"/>
            </a:xfrm>
            <a:prstGeom prst="roundRect">
              <a:avLst>
                <a:gd name="adj" fmla="val 9216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0F509435-3CD7-6B4A-B18C-F81D9E2C9182}"/>
                </a:ext>
              </a:extLst>
            </p:cNvPr>
            <p:cNvSpPr/>
            <p:nvPr userDrawn="1"/>
          </p:nvSpPr>
          <p:spPr>
            <a:xfrm>
              <a:off x="9683569" y="720191"/>
              <a:ext cx="1719182" cy="1538038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6E830195-17E8-5A45-8E7F-8BE3F9694E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39290"/>
            <a:ext cx="3802063" cy="1325563"/>
          </a:xfrm>
        </p:spPr>
        <p:txBody>
          <a:bodyPr anchor="b">
            <a:normAutofit/>
          </a:bodyPr>
          <a:lstStyle>
            <a:lvl1pPr>
              <a:defRPr sz="4000" b="1" i="0">
                <a:solidFill>
                  <a:srgbClr val="1C233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Heading will </a:t>
            </a:r>
            <a:br>
              <a:rPr lang="en-US" dirty="0"/>
            </a:br>
            <a:r>
              <a:rPr lang="en-US" dirty="0"/>
              <a:t>go here.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C317B40-42AC-EE4B-B839-BCD795374D66}"/>
              </a:ext>
            </a:extLst>
          </p:cNvPr>
          <p:cNvSpPr/>
          <p:nvPr userDrawn="1"/>
        </p:nvSpPr>
        <p:spPr>
          <a:xfrm>
            <a:off x="958215" y="2611954"/>
            <a:ext cx="836295" cy="102870"/>
          </a:xfrm>
          <a:prstGeom prst="rect">
            <a:avLst/>
          </a:prstGeom>
          <a:solidFill>
            <a:srgbClr val="1C2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2FE36750-DD5C-ED4B-9441-8D5789F1CC5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33543" y="4884057"/>
            <a:ext cx="2271485" cy="1159304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rgbClr val="1C233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sed.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E5FD0A89-E795-5843-A44F-287EA5055FF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73275" y="4884057"/>
            <a:ext cx="2271485" cy="1159304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rgbClr val="1C233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sed.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AFF30D93-C734-8047-92A4-01DF3B0721B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33543" y="1985510"/>
            <a:ext cx="2271485" cy="1159304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rgbClr val="1C233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sed.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811167AE-D4C6-254E-AD6F-755A16666D4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073275" y="1985510"/>
            <a:ext cx="2271485" cy="1159304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rgbClr val="1C233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sed.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2BF5E2CF-217B-5743-AF4B-14B11C09D1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433198"/>
            <a:ext cx="3802063" cy="742631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Color section for any last words that may need extra emphasis,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9E7449E4-7117-214F-AA0E-717EC9E6AA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3892" y="3429000"/>
            <a:ext cx="3806371" cy="155422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provident.</a:t>
            </a:r>
          </a:p>
        </p:txBody>
      </p:sp>
    </p:spTree>
    <p:extLst>
      <p:ext uri="{BB962C8B-B14F-4D97-AF65-F5344CB8AC3E}">
        <p14:creationId xmlns:p14="http://schemas.microsoft.com/office/powerpoint/2010/main" val="40817105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00">
          <p15:clr>
            <a:srgbClr val="FBAE40"/>
          </p15:clr>
        </p15:guide>
        <p15:guide id="3" pos="372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Image an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CFB170D2-7C22-644A-B566-B68F71B10D3C}"/>
              </a:ext>
            </a:extLst>
          </p:cNvPr>
          <p:cNvGrpSpPr/>
          <p:nvPr userDrawn="1"/>
        </p:nvGrpSpPr>
        <p:grpSpPr>
          <a:xfrm>
            <a:off x="9683569" y="4581889"/>
            <a:ext cx="1719182" cy="1586491"/>
            <a:chOff x="9683569" y="678362"/>
            <a:chExt cx="1719182" cy="1586491"/>
          </a:xfrm>
        </p:grpSpPr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C388F026-FAF7-8446-A574-E47C08818661}"/>
                </a:ext>
              </a:extLst>
            </p:cNvPr>
            <p:cNvSpPr/>
            <p:nvPr userDrawn="1"/>
          </p:nvSpPr>
          <p:spPr>
            <a:xfrm>
              <a:off x="9683569" y="678362"/>
              <a:ext cx="1719182" cy="1586491"/>
            </a:xfrm>
            <a:prstGeom prst="roundRect">
              <a:avLst>
                <a:gd name="adj" fmla="val 349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0E911CB2-C9BD-244B-9E4A-3B5CC1FEB186}"/>
                </a:ext>
              </a:extLst>
            </p:cNvPr>
            <p:cNvSpPr/>
            <p:nvPr userDrawn="1"/>
          </p:nvSpPr>
          <p:spPr>
            <a:xfrm>
              <a:off x="9683569" y="678362"/>
              <a:ext cx="1719182" cy="636090"/>
            </a:xfrm>
            <a:prstGeom prst="roundRect">
              <a:avLst>
                <a:gd name="adj" fmla="val 9216"/>
              </a:avLst>
            </a:prstGeom>
            <a:solidFill>
              <a:srgbClr val="CD31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BF72CC4D-EECC-2247-B340-60D7D5B2D57B}"/>
                </a:ext>
              </a:extLst>
            </p:cNvPr>
            <p:cNvSpPr/>
            <p:nvPr userDrawn="1"/>
          </p:nvSpPr>
          <p:spPr>
            <a:xfrm>
              <a:off x="9683569" y="720191"/>
              <a:ext cx="1719182" cy="1538038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FBDDEC2-75FD-E64E-9E6D-856F22BD9FAD}"/>
              </a:ext>
            </a:extLst>
          </p:cNvPr>
          <p:cNvGrpSpPr/>
          <p:nvPr userDrawn="1"/>
        </p:nvGrpSpPr>
        <p:grpSpPr>
          <a:xfrm>
            <a:off x="9683569" y="2635754"/>
            <a:ext cx="1719182" cy="1586491"/>
            <a:chOff x="9683569" y="678362"/>
            <a:chExt cx="1719182" cy="1586491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4BD2B790-3A3A-2B4C-9E14-33A97ECD7041}"/>
                </a:ext>
              </a:extLst>
            </p:cNvPr>
            <p:cNvSpPr/>
            <p:nvPr userDrawn="1"/>
          </p:nvSpPr>
          <p:spPr>
            <a:xfrm>
              <a:off x="9683569" y="678362"/>
              <a:ext cx="1719182" cy="1586491"/>
            </a:xfrm>
            <a:prstGeom prst="roundRect">
              <a:avLst>
                <a:gd name="adj" fmla="val 349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71857086-20D3-CC42-AD27-C5ED8B3346EC}"/>
                </a:ext>
              </a:extLst>
            </p:cNvPr>
            <p:cNvSpPr/>
            <p:nvPr userDrawn="1"/>
          </p:nvSpPr>
          <p:spPr>
            <a:xfrm>
              <a:off x="9683569" y="678362"/>
              <a:ext cx="1719182" cy="636090"/>
            </a:xfrm>
            <a:prstGeom prst="roundRect">
              <a:avLst>
                <a:gd name="adj" fmla="val 9216"/>
              </a:avLst>
            </a:prstGeom>
            <a:solidFill>
              <a:srgbClr val="47AF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D90D995D-053B-BC4C-941C-8302F5CF0938}"/>
                </a:ext>
              </a:extLst>
            </p:cNvPr>
            <p:cNvSpPr/>
            <p:nvPr userDrawn="1"/>
          </p:nvSpPr>
          <p:spPr>
            <a:xfrm>
              <a:off x="9683569" y="720191"/>
              <a:ext cx="1719182" cy="1538038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B4898B8-B793-9344-BBAA-22F69EA13227}"/>
              </a:ext>
            </a:extLst>
          </p:cNvPr>
          <p:cNvGrpSpPr/>
          <p:nvPr userDrawn="1"/>
        </p:nvGrpSpPr>
        <p:grpSpPr>
          <a:xfrm>
            <a:off x="9683569" y="678362"/>
            <a:ext cx="1719182" cy="1586491"/>
            <a:chOff x="9683569" y="678362"/>
            <a:chExt cx="1719182" cy="1586491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8DA2E276-BF8A-D942-8128-329B8D8C5EDF}"/>
                </a:ext>
              </a:extLst>
            </p:cNvPr>
            <p:cNvSpPr/>
            <p:nvPr userDrawn="1"/>
          </p:nvSpPr>
          <p:spPr>
            <a:xfrm>
              <a:off x="9683569" y="678362"/>
              <a:ext cx="1719182" cy="1586491"/>
            </a:xfrm>
            <a:prstGeom prst="roundRect">
              <a:avLst>
                <a:gd name="adj" fmla="val 349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0121AC21-DA1B-5A4D-859C-08FD6CF200DA}"/>
                </a:ext>
              </a:extLst>
            </p:cNvPr>
            <p:cNvSpPr/>
            <p:nvPr userDrawn="1"/>
          </p:nvSpPr>
          <p:spPr>
            <a:xfrm>
              <a:off x="9683569" y="678362"/>
              <a:ext cx="1719182" cy="636090"/>
            </a:xfrm>
            <a:prstGeom prst="roundRect">
              <a:avLst>
                <a:gd name="adj" fmla="val 9216"/>
              </a:avLst>
            </a:prstGeom>
            <a:solidFill>
              <a:srgbClr val="17C9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4F5C7BAB-4AF7-9646-8391-26A044024288}"/>
                </a:ext>
              </a:extLst>
            </p:cNvPr>
            <p:cNvSpPr/>
            <p:nvPr userDrawn="1"/>
          </p:nvSpPr>
          <p:spPr>
            <a:xfrm>
              <a:off x="9683569" y="720191"/>
              <a:ext cx="1719182" cy="1538038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C269FB6-457F-5345-96EB-B3142B9D9E9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2610" y="678362"/>
            <a:ext cx="4138612" cy="55012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9D514DA-4B71-644B-A575-DB8B4289719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60303" y="1455579"/>
            <a:ext cx="1344725" cy="636090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rgbClr val="1C233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sed.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518AEF56-5EBE-0D41-A7AE-B6860A4CDC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60304" y="834502"/>
            <a:ext cx="1344724" cy="520065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rgbClr val="1C2333"/>
                </a:solidFill>
              </a:defRPr>
            </a:lvl1pPr>
          </a:lstStyle>
          <a:p>
            <a:pPr lvl="0"/>
            <a:r>
              <a:rPr lang="en-US" dirty="0"/>
              <a:t>82%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01A6DE2E-A858-6F4B-A4FE-F682C5EB0C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860303" y="5407271"/>
            <a:ext cx="1344725" cy="636090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rgbClr val="1C233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sed.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696FAD79-B094-B241-9BF8-BA6BA1421A3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860304" y="4786194"/>
            <a:ext cx="1344724" cy="520065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rgbClr val="1C2333"/>
                </a:solidFill>
              </a:defRPr>
            </a:lvl1pPr>
          </a:lstStyle>
          <a:p>
            <a:pPr lvl="0"/>
            <a:r>
              <a:rPr lang="en-US" dirty="0"/>
              <a:t>82%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DF737058-EAF4-DA4B-BFC5-201C35CB3A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860303" y="3431425"/>
            <a:ext cx="1344725" cy="636090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rgbClr val="1C233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sed.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37C10092-4EA2-2547-93C6-065BAEABB0A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860304" y="2810348"/>
            <a:ext cx="1344724" cy="520065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rgbClr val="1C2333"/>
                </a:solidFill>
              </a:defRPr>
            </a:lvl1pPr>
          </a:lstStyle>
          <a:p>
            <a:pPr lvl="0"/>
            <a:r>
              <a:rPr lang="en-US" dirty="0"/>
              <a:t>82%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BFA33F76-F7B1-8F49-9BC5-A5B451F59C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39290"/>
            <a:ext cx="3802063" cy="1325563"/>
          </a:xfrm>
        </p:spPr>
        <p:txBody>
          <a:bodyPr anchor="b">
            <a:normAutofit/>
          </a:bodyPr>
          <a:lstStyle>
            <a:lvl1pPr>
              <a:defRPr sz="4000" b="1" i="0">
                <a:solidFill>
                  <a:srgbClr val="1C233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Heading will </a:t>
            </a:r>
            <a:br>
              <a:rPr lang="en-US" dirty="0"/>
            </a:br>
            <a:r>
              <a:rPr lang="en-US" dirty="0"/>
              <a:t>go here.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CD84D35-7A5A-6B4E-827C-CC2EA56F673E}"/>
              </a:ext>
            </a:extLst>
          </p:cNvPr>
          <p:cNvSpPr/>
          <p:nvPr userDrawn="1"/>
        </p:nvSpPr>
        <p:spPr>
          <a:xfrm>
            <a:off x="933163" y="2626148"/>
            <a:ext cx="836295" cy="102870"/>
          </a:xfrm>
          <a:prstGeom prst="rect">
            <a:avLst/>
          </a:prstGeom>
          <a:solidFill>
            <a:srgbClr val="1C2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6582591A-6F27-8844-BDB7-9E2895712D1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3892" y="3429000"/>
            <a:ext cx="3806371" cy="243729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1149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itial Pag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D939C3-216E-FA45-BB84-BB7EB5FC93BD}"/>
              </a:ext>
            </a:extLst>
          </p:cNvPr>
          <p:cNvSpPr/>
          <p:nvPr userDrawn="1"/>
        </p:nvSpPr>
        <p:spPr>
          <a:xfrm>
            <a:off x="1047795" y="4143216"/>
            <a:ext cx="836295" cy="1028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46A6BDD-FF6F-6F44-8582-784E3A3C4A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6352" y="4246086"/>
            <a:ext cx="4031344" cy="1325563"/>
          </a:xfrm>
        </p:spPr>
        <p:txBody>
          <a:bodyPr anchor="b">
            <a:normAutofit/>
          </a:bodyPr>
          <a:lstStyle>
            <a:lvl1pPr>
              <a:defRPr sz="2000" b="0">
                <a:latin typeface="+mj-lt"/>
              </a:defRPr>
            </a:lvl1pPr>
          </a:lstStyle>
          <a:p>
            <a:r>
              <a:rPr lang="en-US" dirty="0"/>
              <a:t>Presentation Name Goes Here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Date goes here.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BBD95A-2269-884E-B307-300F5D7DEB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8021" y="2014380"/>
            <a:ext cx="1415641" cy="14156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BACCADB-F042-7D47-A1C6-B04993F510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50144" y="2252262"/>
            <a:ext cx="5262812" cy="109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380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Column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7D6CB16-79F5-1D44-8041-6BF00459B25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34300" y="682171"/>
            <a:ext cx="3619500" cy="549365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place a photo.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93FB818-92A8-0E42-A1F6-B742487F08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39290"/>
            <a:ext cx="3802063" cy="1325563"/>
          </a:xfrm>
        </p:spPr>
        <p:txBody>
          <a:bodyPr anchor="b">
            <a:normAutofit/>
          </a:bodyPr>
          <a:lstStyle>
            <a:lvl1pPr>
              <a:defRPr sz="4000" b="1" i="0">
                <a:solidFill>
                  <a:srgbClr val="1C233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Heading will </a:t>
            </a:r>
            <a:br>
              <a:rPr lang="en-US" dirty="0"/>
            </a:br>
            <a:r>
              <a:rPr lang="en-US" dirty="0"/>
              <a:t>go here.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812A5E-A2EC-9648-9612-E5461E80614A}"/>
              </a:ext>
            </a:extLst>
          </p:cNvPr>
          <p:cNvSpPr/>
          <p:nvPr userDrawn="1"/>
        </p:nvSpPr>
        <p:spPr>
          <a:xfrm>
            <a:off x="958215" y="2611954"/>
            <a:ext cx="836295" cy="102870"/>
          </a:xfrm>
          <a:prstGeom prst="rect">
            <a:avLst/>
          </a:prstGeom>
          <a:solidFill>
            <a:srgbClr val="1C2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30D2E2FE-C0B6-7041-B5AE-52C9056BE5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3892" y="3429000"/>
            <a:ext cx="3150279" cy="243729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31ABD629-C03B-6C40-AEBB-9050048181C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84096" y="3429000"/>
            <a:ext cx="3150279" cy="243729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9989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Text Columns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C27E2E61-044F-214D-8E64-071B38980B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3061925"/>
            <a:ext cx="2809875" cy="314325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Title Name Here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98A4CA0-D69A-CE48-B7B1-74E38A95A9B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98646" y="3061924"/>
            <a:ext cx="2809875" cy="314325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Title Name Here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82680C6B-2371-2B49-A26A-4DCABD4DC0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39290"/>
            <a:ext cx="3802063" cy="1325563"/>
          </a:xfrm>
        </p:spPr>
        <p:txBody>
          <a:bodyPr anchor="b">
            <a:normAutofit/>
          </a:bodyPr>
          <a:lstStyle>
            <a:lvl1pPr>
              <a:defRPr sz="4000" b="1" i="0">
                <a:solidFill>
                  <a:srgbClr val="1C233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Heading will </a:t>
            </a:r>
            <a:br>
              <a:rPr lang="en-US" dirty="0"/>
            </a:br>
            <a:r>
              <a:rPr lang="en-US" dirty="0"/>
              <a:t>go here.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C22EAE5-F077-BE4B-8C97-4E4778C1C2EB}"/>
              </a:ext>
            </a:extLst>
          </p:cNvPr>
          <p:cNvSpPr/>
          <p:nvPr userDrawn="1"/>
        </p:nvSpPr>
        <p:spPr>
          <a:xfrm>
            <a:off x="958215" y="2611954"/>
            <a:ext cx="836295" cy="102870"/>
          </a:xfrm>
          <a:prstGeom prst="rect">
            <a:avLst/>
          </a:prstGeom>
          <a:solidFill>
            <a:srgbClr val="1C2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A5E074BC-F4B9-9741-A268-45D402B078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3892" y="3428999"/>
            <a:ext cx="3150279" cy="274682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CEE26D08-7B80-1641-A923-DF147FD890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18423" y="3428999"/>
            <a:ext cx="3150279" cy="274682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FD91FCB1-5968-AA4C-8C68-7351691A397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02954" y="3428999"/>
            <a:ext cx="3150279" cy="274682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6CB025BC-9292-9147-A122-8CF2A88540F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18423" y="3061925"/>
            <a:ext cx="2809875" cy="314325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Title Name Here</a:t>
            </a:r>
          </a:p>
        </p:txBody>
      </p:sp>
    </p:spTree>
    <p:extLst>
      <p:ext uri="{BB962C8B-B14F-4D97-AF65-F5344CB8AC3E}">
        <p14:creationId xmlns:p14="http://schemas.microsoft.com/office/powerpoint/2010/main" val="1233872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87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and Titl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5F02F5F-ADE8-554B-8612-1760D69B43A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47271" y="689139"/>
            <a:ext cx="2991757" cy="549896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place a photo.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AA9F4690-97E0-A142-95EF-F733FB0F21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16842" y="3441773"/>
            <a:ext cx="3225800" cy="27463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642AB81D-94B7-A244-8615-D012314E3DF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134757" y="689139"/>
            <a:ext cx="2991757" cy="549896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place a photo.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6AA5024-4665-5A4F-AC9F-E54BDF8BA132}"/>
              </a:ext>
            </a:extLst>
          </p:cNvPr>
          <p:cNvSpPr/>
          <p:nvPr userDrawn="1"/>
        </p:nvSpPr>
        <p:spPr>
          <a:xfrm>
            <a:off x="8236857" y="2611954"/>
            <a:ext cx="836295" cy="102870"/>
          </a:xfrm>
          <a:prstGeom prst="rect">
            <a:avLst/>
          </a:prstGeom>
          <a:solidFill>
            <a:srgbClr val="1C2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6A09AE4-EB0A-7140-A56E-309205B618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6842" y="939290"/>
            <a:ext cx="3802063" cy="1325563"/>
          </a:xfrm>
        </p:spPr>
        <p:txBody>
          <a:bodyPr anchor="b">
            <a:normAutofit/>
          </a:bodyPr>
          <a:lstStyle>
            <a:lvl1pPr>
              <a:defRPr sz="4000" b="1" i="0">
                <a:solidFill>
                  <a:srgbClr val="1C233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Heading will </a:t>
            </a:r>
            <a:br>
              <a:rPr lang="en-US" dirty="0"/>
            </a:br>
            <a:r>
              <a:rPr lang="en-US" dirty="0"/>
              <a:t>go here.</a:t>
            </a:r>
          </a:p>
        </p:txBody>
      </p:sp>
    </p:spTree>
    <p:extLst>
      <p:ext uri="{BB962C8B-B14F-4D97-AF65-F5344CB8AC3E}">
        <p14:creationId xmlns:p14="http://schemas.microsoft.com/office/powerpoint/2010/main" val="25106042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87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F254844F-9B2B-9643-8B0D-0E6286F8162D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900057" y="682171"/>
            <a:ext cx="5450115" cy="550091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chart.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39A5843-FA38-6048-B483-0833220805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39290"/>
            <a:ext cx="3802063" cy="1325563"/>
          </a:xfrm>
        </p:spPr>
        <p:txBody>
          <a:bodyPr anchor="b">
            <a:normAutofit/>
          </a:bodyPr>
          <a:lstStyle>
            <a:lvl1pPr>
              <a:defRPr sz="4000" b="1" i="0">
                <a:solidFill>
                  <a:srgbClr val="1C233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Heading will </a:t>
            </a:r>
            <a:br>
              <a:rPr lang="en-US" dirty="0"/>
            </a:br>
            <a:r>
              <a:rPr lang="en-US" dirty="0"/>
              <a:t>go here.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1F848A-27FC-2E4E-9BE2-BA2DA79AEDDB}"/>
              </a:ext>
            </a:extLst>
          </p:cNvPr>
          <p:cNvSpPr/>
          <p:nvPr userDrawn="1"/>
        </p:nvSpPr>
        <p:spPr>
          <a:xfrm>
            <a:off x="958215" y="2611954"/>
            <a:ext cx="836295" cy="102870"/>
          </a:xfrm>
          <a:prstGeom prst="rect">
            <a:avLst/>
          </a:prstGeom>
          <a:solidFill>
            <a:srgbClr val="1C2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EE34B73-D8AC-6447-852B-7EB7AFACED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3892" y="3429000"/>
            <a:ext cx="3806371" cy="243729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48823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0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81BBFE89-5891-AF45-BA3B-3B17338419BF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838200" y="2006600"/>
            <a:ext cx="5257800" cy="417036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Double click to add chart.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6F5F49E-0AB2-AF41-932C-B76A00D41C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7"/>
            <a:ext cx="10515600" cy="816939"/>
          </a:xfrm>
        </p:spPr>
        <p:txBody>
          <a:bodyPr anchor="b">
            <a:normAutofit/>
          </a:bodyPr>
          <a:lstStyle>
            <a:lvl1pPr>
              <a:defRPr sz="4000" b="1" i="0">
                <a:solidFill>
                  <a:srgbClr val="1C233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Heading will go here.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08B394-AF5A-9441-84F0-6AFD1D90D317}"/>
              </a:ext>
            </a:extLst>
          </p:cNvPr>
          <p:cNvSpPr/>
          <p:nvPr userDrawn="1"/>
        </p:nvSpPr>
        <p:spPr>
          <a:xfrm>
            <a:off x="958215" y="1832031"/>
            <a:ext cx="836295" cy="102870"/>
          </a:xfrm>
          <a:prstGeom prst="rect">
            <a:avLst/>
          </a:prstGeom>
          <a:solidFill>
            <a:srgbClr val="1C2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hart Placeholder 7">
            <a:extLst>
              <a:ext uri="{FF2B5EF4-FFF2-40B4-BE49-F238E27FC236}">
                <a16:creationId xmlns:a16="http://schemas.microsoft.com/office/drawing/2014/main" id="{BF6C0111-863F-524D-8601-57F90A5C12B9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106886" y="2006600"/>
            <a:ext cx="5257800" cy="417036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Double click to add chart.</a:t>
            </a:r>
          </a:p>
        </p:txBody>
      </p:sp>
    </p:spTree>
    <p:extLst>
      <p:ext uri="{BB962C8B-B14F-4D97-AF65-F5344CB8AC3E}">
        <p14:creationId xmlns:p14="http://schemas.microsoft.com/office/powerpoint/2010/main" val="42949017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81BBFE89-5891-AF45-BA3B-3B17338419BF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838200" y="2006600"/>
            <a:ext cx="10515600" cy="417036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Double click to add chart.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6F5F49E-0AB2-AF41-932C-B76A00D41C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7"/>
            <a:ext cx="10515600" cy="816939"/>
          </a:xfrm>
        </p:spPr>
        <p:txBody>
          <a:bodyPr anchor="b">
            <a:normAutofit/>
          </a:bodyPr>
          <a:lstStyle>
            <a:lvl1pPr algn="ctr">
              <a:defRPr sz="4000" b="1" i="0">
                <a:solidFill>
                  <a:srgbClr val="1C233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Heading will go here.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08B394-AF5A-9441-84F0-6AFD1D90D317}"/>
              </a:ext>
            </a:extLst>
          </p:cNvPr>
          <p:cNvSpPr/>
          <p:nvPr userDrawn="1"/>
        </p:nvSpPr>
        <p:spPr>
          <a:xfrm>
            <a:off x="5677849" y="1832031"/>
            <a:ext cx="836295" cy="102870"/>
          </a:xfrm>
          <a:prstGeom prst="rect">
            <a:avLst/>
          </a:prstGeom>
          <a:solidFill>
            <a:srgbClr val="1C2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834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6F5F49E-0AB2-AF41-932C-B76A00D41C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7"/>
            <a:ext cx="10515600" cy="816939"/>
          </a:xfrm>
        </p:spPr>
        <p:txBody>
          <a:bodyPr anchor="b">
            <a:normAutofit/>
          </a:bodyPr>
          <a:lstStyle>
            <a:lvl1pPr algn="ctr">
              <a:defRPr sz="4000" b="1" i="0">
                <a:solidFill>
                  <a:srgbClr val="1C233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Heading will go here.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08B394-AF5A-9441-84F0-6AFD1D90D317}"/>
              </a:ext>
            </a:extLst>
          </p:cNvPr>
          <p:cNvSpPr/>
          <p:nvPr userDrawn="1"/>
        </p:nvSpPr>
        <p:spPr>
          <a:xfrm>
            <a:off x="5677849" y="1832031"/>
            <a:ext cx="836295" cy="102870"/>
          </a:xfrm>
          <a:prstGeom prst="rect">
            <a:avLst/>
          </a:prstGeom>
          <a:solidFill>
            <a:srgbClr val="1C2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A2613939-0EC1-E64A-9263-96A8C69135B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8200" y="2392565"/>
            <a:ext cx="10519229" cy="378326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place picture.</a:t>
            </a:r>
          </a:p>
        </p:txBody>
      </p:sp>
    </p:spTree>
    <p:extLst>
      <p:ext uri="{BB962C8B-B14F-4D97-AF65-F5344CB8AC3E}">
        <p14:creationId xmlns:p14="http://schemas.microsoft.com/office/powerpoint/2010/main" val="18167148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DEAB6D10-0E39-924F-8864-D2B7613A9103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838200" y="2216150"/>
            <a:ext cx="10515600" cy="39608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AE05114-A63B-D74C-87E4-75549B64C3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7"/>
            <a:ext cx="10515600" cy="816939"/>
          </a:xfrm>
        </p:spPr>
        <p:txBody>
          <a:bodyPr anchor="b">
            <a:normAutofit/>
          </a:bodyPr>
          <a:lstStyle>
            <a:lvl1pPr algn="ctr">
              <a:defRPr sz="4000" b="1" i="0">
                <a:solidFill>
                  <a:srgbClr val="1C233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Heading will go here.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A21559-1BEA-3449-A684-BDF3D808E86B}"/>
              </a:ext>
            </a:extLst>
          </p:cNvPr>
          <p:cNvSpPr/>
          <p:nvPr userDrawn="1"/>
        </p:nvSpPr>
        <p:spPr>
          <a:xfrm>
            <a:off x="5677849" y="1832031"/>
            <a:ext cx="836295" cy="102870"/>
          </a:xfrm>
          <a:prstGeom prst="rect">
            <a:avLst/>
          </a:prstGeom>
          <a:solidFill>
            <a:srgbClr val="1C2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2650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671C5-E68F-A944-B41B-F5A6EA57E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8956"/>
            <a:ext cx="10515600" cy="3908007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4FBE778-31F2-2E4F-BAC3-E579E98266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7"/>
            <a:ext cx="10515600" cy="816939"/>
          </a:xfrm>
        </p:spPr>
        <p:txBody>
          <a:bodyPr anchor="b">
            <a:normAutofit/>
          </a:bodyPr>
          <a:lstStyle>
            <a:lvl1pPr>
              <a:defRPr sz="4000" b="1" i="0">
                <a:solidFill>
                  <a:srgbClr val="1C233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Heading will go here.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25D385-F19E-7646-B79B-510EE2D9AC04}"/>
              </a:ext>
            </a:extLst>
          </p:cNvPr>
          <p:cNvSpPr/>
          <p:nvPr userDrawn="1"/>
        </p:nvSpPr>
        <p:spPr>
          <a:xfrm>
            <a:off x="958215" y="1832031"/>
            <a:ext cx="836295" cy="102870"/>
          </a:xfrm>
          <a:prstGeom prst="rect">
            <a:avLst/>
          </a:prstGeom>
          <a:solidFill>
            <a:srgbClr val="1C2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407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B38D00C-110E-9C42-9D11-30F61E6463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12123" y="1345123"/>
            <a:ext cx="4167753" cy="416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08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itial Pag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D939C3-216E-FA45-BB84-BB7EB5FC93BD}"/>
              </a:ext>
            </a:extLst>
          </p:cNvPr>
          <p:cNvSpPr/>
          <p:nvPr userDrawn="1"/>
        </p:nvSpPr>
        <p:spPr>
          <a:xfrm>
            <a:off x="3763191" y="3429000"/>
            <a:ext cx="836295" cy="1028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46A6BDD-FF6F-6F44-8582-784E3A3C4A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2412" y="3531870"/>
            <a:ext cx="4031344" cy="1325563"/>
          </a:xfrm>
        </p:spPr>
        <p:txBody>
          <a:bodyPr anchor="b">
            <a:normAutofit/>
          </a:bodyPr>
          <a:lstStyle>
            <a:lvl1pPr>
              <a:defRPr sz="2000" b="0">
                <a:latin typeface="+mj-lt"/>
              </a:defRPr>
            </a:lvl1pPr>
          </a:lstStyle>
          <a:p>
            <a:r>
              <a:rPr lang="en-US" dirty="0"/>
              <a:t>Presentation Name Goes Here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Date goes here.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BACCADB-F042-7D47-A1C6-B04993F510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594" y="2252262"/>
            <a:ext cx="5262812" cy="109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357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25" b="281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 b="1" i="0">
                <a:solidFill>
                  <a:srgbClr val="AA7B34"/>
                </a:solidFill>
                <a:latin typeface="Whitney" charset="0"/>
                <a:ea typeface="Whitney" charset="0"/>
                <a:cs typeface="Whitney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1">
                <a:solidFill>
                  <a:schemeClr val="bg1"/>
                </a:solidFill>
                <a:latin typeface="Whitney Book" charset="0"/>
                <a:ea typeface="Whitney Book" charset="0"/>
                <a:cs typeface="Whitney Book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151" y="6354527"/>
            <a:ext cx="2174631" cy="40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4400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60" b="22040"/>
          <a:stretch/>
        </p:blipFill>
        <p:spPr>
          <a:xfrm>
            <a:off x="0" y="0"/>
            <a:ext cx="12192000" cy="128535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371833"/>
            <a:ext cx="12192000" cy="486167"/>
          </a:xfrm>
          <a:prstGeom prst="rect">
            <a:avLst/>
          </a:prstGeom>
          <a:solidFill>
            <a:srgbClr val="610F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5800"/>
            <a:ext cx="10598046" cy="4642603"/>
          </a:xfrm>
        </p:spPr>
        <p:txBody>
          <a:bodyPr/>
          <a:lstStyle>
            <a:lvl1pPr>
              <a:defRPr b="0" i="0">
                <a:latin typeface="Whitney Medium" charset="0"/>
                <a:ea typeface="Whitney Medium" charset="0"/>
                <a:cs typeface="Whitney Medium" charset="0"/>
              </a:defRPr>
            </a:lvl1pPr>
            <a:lvl2pPr>
              <a:defRPr b="0" i="0">
                <a:latin typeface="Whitney Book" charset="0"/>
                <a:ea typeface="Whitney Book" charset="0"/>
                <a:cs typeface="Whitney Book" charset="0"/>
              </a:defRPr>
            </a:lvl2pPr>
            <a:lvl3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Whitney Book" charset="0"/>
                <a:ea typeface="Whitney Book" charset="0"/>
                <a:cs typeface="Whitney Book" charset="0"/>
              </a:defRPr>
            </a:lvl3pPr>
            <a:lvl4pPr>
              <a:defRPr b="0" i="0">
                <a:solidFill>
                  <a:schemeClr val="bg1">
                    <a:lumMod val="50000"/>
                  </a:schemeClr>
                </a:solidFill>
                <a:latin typeface="Whitney Book" charset="0"/>
                <a:ea typeface="Whitney Book" charset="0"/>
                <a:cs typeface="Whitney Book" charset="0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Whitney Book" charset="0"/>
                <a:ea typeface="Whitney Book" charset="0"/>
                <a:cs typeface="Whitney Book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046" y="6491779"/>
            <a:ext cx="1435726" cy="266687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-40213"/>
            <a:ext cx="10515600" cy="1325563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Whitney" charset="0"/>
                <a:ea typeface="Whitney" charset="0"/>
                <a:cs typeface="Whitney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5124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60" b="22040"/>
          <a:stretch/>
        </p:blipFill>
        <p:spPr>
          <a:xfrm>
            <a:off x="0" y="0"/>
            <a:ext cx="12192000" cy="128535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371833"/>
            <a:ext cx="12192000" cy="486167"/>
          </a:xfrm>
          <a:prstGeom prst="rect">
            <a:avLst/>
          </a:prstGeom>
          <a:solidFill>
            <a:srgbClr val="AA7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5800"/>
            <a:ext cx="10598046" cy="4642603"/>
          </a:xfrm>
        </p:spPr>
        <p:txBody>
          <a:bodyPr/>
          <a:lstStyle>
            <a:lvl1pPr>
              <a:defRPr b="0" i="0">
                <a:latin typeface="Whitney Medium" charset="0"/>
                <a:ea typeface="Whitney Medium" charset="0"/>
                <a:cs typeface="Whitney Medium" charset="0"/>
              </a:defRPr>
            </a:lvl1pPr>
            <a:lvl2pPr>
              <a:defRPr b="0" i="0">
                <a:latin typeface="Whitney Book" charset="0"/>
                <a:ea typeface="Whitney Book" charset="0"/>
                <a:cs typeface="Whitney Book" charset="0"/>
              </a:defRPr>
            </a:lvl2pPr>
            <a:lvl3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Whitney Book" charset="0"/>
                <a:ea typeface="Whitney Book" charset="0"/>
                <a:cs typeface="Whitney Book" charset="0"/>
              </a:defRPr>
            </a:lvl3pPr>
            <a:lvl4pPr>
              <a:defRPr b="0" i="0">
                <a:solidFill>
                  <a:schemeClr val="bg1">
                    <a:lumMod val="50000"/>
                  </a:schemeClr>
                </a:solidFill>
                <a:latin typeface="Whitney Book" charset="0"/>
                <a:ea typeface="Whitney Book" charset="0"/>
                <a:cs typeface="Whitney Book" charset="0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Whitney Book" charset="0"/>
                <a:ea typeface="Whitney Book" charset="0"/>
                <a:cs typeface="Whitney Book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046" y="6491779"/>
            <a:ext cx="1435726" cy="266687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-40213"/>
            <a:ext cx="10515600" cy="1325563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Whitney" charset="0"/>
                <a:ea typeface="Whitney" charset="0"/>
                <a:cs typeface="Whitney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518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60" b="22040"/>
          <a:stretch/>
        </p:blipFill>
        <p:spPr>
          <a:xfrm>
            <a:off x="0" y="0"/>
            <a:ext cx="12192000" cy="12853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25800"/>
            <a:ext cx="5181600" cy="4551163"/>
          </a:xfrm>
        </p:spPr>
        <p:txBody>
          <a:bodyPr/>
          <a:lstStyle>
            <a:lvl1pPr>
              <a:defRPr b="0" i="0">
                <a:latin typeface="Whitney Medium" charset="0"/>
                <a:ea typeface="Whitney Medium" charset="0"/>
                <a:cs typeface="Whitney Medium" charset="0"/>
              </a:defRPr>
            </a:lvl1pPr>
            <a:lvl2pPr>
              <a:defRPr b="0" i="0">
                <a:latin typeface="Whitney Book" charset="0"/>
                <a:ea typeface="Whitney Book" charset="0"/>
                <a:cs typeface="Whitney Book" charset="0"/>
              </a:defRPr>
            </a:lvl2pPr>
            <a:lvl3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Whitney Book" charset="0"/>
                <a:ea typeface="Whitney Book" charset="0"/>
                <a:cs typeface="Whitney Book" charset="0"/>
              </a:defRPr>
            </a:lvl3pPr>
            <a:lvl4pPr>
              <a:defRPr b="0" i="0">
                <a:solidFill>
                  <a:schemeClr val="bg1">
                    <a:lumMod val="50000"/>
                  </a:schemeClr>
                </a:solidFill>
                <a:latin typeface="Whitney Book" charset="0"/>
                <a:ea typeface="Whitney Book" charset="0"/>
                <a:cs typeface="Whitney Book" charset="0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Whitney Book" charset="0"/>
                <a:ea typeface="Whitney Book" charset="0"/>
                <a:cs typeface="Whitney Book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25800"/>
            <a:ext cx="5181600" cy="4551163"/>
          </a:xfrm>
        </p:spPr>
        <p:txBody>
          <a:bodyPr/>
          <a:lstStyle>
            <a:lvl1pPr>
              <a:defRPr b="0" i="0">
                <a:latin typeface="Whitney Medium" charset="0"/>
                <a:ea typeface="Whitney Medium" charset="0"/>
                <a:cs typeface="Whitney Medium" charset="0"/>
              </a:defRPr>
            </a:lvl1pPr>
            <a:lvl2pPr>
              <a:defRPr b="0" i="0">
                <a:latin typeface="Whitney Book" charset="0"/>
                <a:ea typeface="Whitney Book" charset="0"/>
                <a:cs typeface="Whitney Book" charset="0"/>
              </a:defRPr>
            </a:lvl2pPr>
            <a:lvl3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Whitney Book" charset="0"/>
                <a:ea typeface="Whitney Book" charset="0"/>
                <a:cs typeface="Whitney Book" charset="0"/>
              </a:defRPr>
            </a:lvl3pPr>
            <a:lvl4pPr>
              <a:defRPr b="0" i="0">
                <a:solidFill>
                  <a:schemeClr val="bg1">
                    <a:lumMod val="50000"/>
                  </a:schemeClr>
                </a:solidFill>
                <a:latin typeface="Whitney Book" charset="0"/>
                <a:ea typeface="Whitney Book" charset="0"/>
                <a:cs typeface="Whitney Book" charset="0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Whitney Book" charset="0"/>
                <a:ea typeface="Whitney Book" charset="0"/>
                <a:cs typeface="Whitney Book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410" y="6385419"/>
            <a:ext cx="2174631" cy="335419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-40213"/>
            <a:ext cx="10515600" cy="1325563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Whitney" charset="0"/>
                <a:ea typeface="Whitney" charset="0"/>
                <a:cs typeface="Whitney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5147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60" b="22040"/>
          <a:stretch/>
        </p:blipFill>
        <p:spPr>
          <a:xfrm>
            <a:off x="0" y="0"/>
            <a:ext cx="12192000" cy="12853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25800"/>
            <a:ext cx="5181600" cy="4551163"/>
          </a:xfrm>
        </p:spPr>
        <p:txBody>
          <a:bodyPr/>
          <a:lstStyle>
            <a:lvl1pPr>
              <a:defRPr b="0" i="0">
                <a:latin typeface="Whitney Medium" charset="0"/>
                <a:ea typeface="Whitney Medium" charset="0"/>
                <a:cs typeface="Whitney Medium" charset="0"/>
              </a:defRPr>
            </a:lvl1pPr>
            <a:lvl2pPr>
              <a:defRPr b="0" i="0">
                <a:latin typeface="Whitney Book" charset="0"/>
                <a:ea typeface="Whitney Book" charset="0"/>
                <a:cs typeface="Whitney Book" charset="0"/>
              </a:defRPr>
            </a:lvl2pPr>
            <a:lvl3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Whitney Book" charset="0"/>
                <a:ea typeface="Whitney Book" charset="0"/>
                <a:cs typeface="Whitney Book" charset="0"/>
              </a:defRPr>
            </a:lvl3pPr>
            <a:lvl4pPr>
              <a:defRPr b="0" i="0">
                <a:solidFill>
                  <a:schemeClr val="bg1">
                    <a:lumMod val="50000"/>
                  </a:schemeClr>
                </a:solidFill>
                <a:latin typeface="Whitney Book" charset="0"/>
                <a:ea typeface="Whitney Book" charset="0"/>
                <a:cs typeface="Whitney Book" charset="0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Whitney Book" charset="0"/>
                <a:ea typeface="Whitney Book" charset="0"/>
                <a:cs typeface="Whitney Book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25800"/>
            <a:ext cx="5181600" cy="4551163"/>
          </a:xfrm>
        </p:spPr>
        <p:txBody>
          <a:bodyPr/>
          <a:lstStyle>
            <a:lvl1pPr>
              <a:defRPr b="0" i="0">
                <a:latin typeface="Whitney Medium" charset="0"/>
                <a:ea typeface="Whitney Medium" charset="0"/>
                <a:cs typeface="Whitney Medium" charset="0"/>
              </a:defRPr>
            </a:lvl1pPr>
            <a:lvl2pPr>
              <a:defRPr b="0" i="0">
                <a:latin typeface="Whitney Book" charset="0"/>
                <a:ea typeface="Whitney Book" charset="0"/>
                <a:cs typeface="Whitney Book" charset="0"/>
              </a:defRPr>
            </a:lvl2pPr>
            <a:lvl3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Whitney Book" charset="0"/>
                <a:ea typeface="Whitney Book" charset="0"/>
                <a:cs typeface="Whitney Book" charset="0"/>
              </a:defRPr>
            </a:lvl3pPr>
            <a:lvl4pPr>
              <a:defRPr b="0" i="0">
                <a:solidFill>
                  <a:schemeClr val="bg1">
                    <a:lumMod val="50000"/>
                  </a:schemeClr>
                </a:solidFill>
                <a:latin typeface="Whitney Book" charset="0"/>
                <a:ea typeface="Whitney Book" charset="0"/>
                <a:cs typeface="Whitney Book" charset="0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Whitney Book" charset="0"/>
                <a:ea typeface="Whitney Book" charset="0"/>
                <a:cs typeface="Whitney Book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410" y="6385419"/>
            <a:ext cx="2174631" cy="335419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-40213"/>
            <a:ext cx="10515600" cy="1325563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Whitney" charset="0"/>
                <a:ea typeface="Whitney" charset="0"/>
                <a:cs typeface="Whitney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 rot="10800000">
            <a:off x="0" y="-40213"/>
            <a:ext cx="391963" cy="6898213"/>
          </a:xfrm>
          <a:prstGeom prst="rect">
            <a:avLst/>
          </a:prstGeom>
          <a:gradFill flip="none" rotWithShape="1">
            <a:gsLst>
              <a:gs pos="0">
                <a:srgbClr val="AA7B34"/>
              </a:gs>
              <a:gs pos="88000">
                <a:srgbClr val="FFFFFF"/>
              </a:gs>
            </a:gsLst>
            <a:lin ang="14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844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60" b="22040"/>
          <a:stretch/>
        </p:blipFill>
        <p:spPr>
          <a:xfrm>
            <a:off x="0" y="0"/>
            <a:ext cx="12192000" cy="128535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25800"/>
            <a:ext cx="5157787" cy="879275"/>
          </a:xfrm>
        </p:spPr>
        <p:txBody>
          <a:bodyPr anchor="b"/>
          <a:lstStyle>
            <a:lvl1pPr marL="0" indent="0">
              <a:buNone/>
              <a:defRPr sz="2400" b="1" i="0">
                <a:latin typeface="Whitney Semibold" charset="0"/>
                <a:ea typeface="Whitney Semibold" charset="0"/>
                <a:cs typeface="Whitney Semibold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Whitney Medium" charset="0"/>
                <a:ea typeface="Whitney Medium" charset="0"/>
                <a:cs typeface="Whitney Medium" charset="0"/>
              </a:defRPr>
            </a:lvl1pPr>
            <a:lvl2pPr>
              <a:defRPr b="0" i="0">
                <a:latin typeface="Whitney Book" charset="0"/>
                <a:ea typeface="Whitney Book" charset="0"/>
                <a:cs typeface="Whitney Book" charset="0"/>
              </a:defRPr>
            </a:lvl2pPr>
            <a:lvl3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Whitney Book" charset="0"/>
                <a:ea typeface="Whitney Book" charset="0"/>
                <a:cs typeface="Whitney Book" charset="0"/>
              </a:defRPr>
            </a:lvl3pPr>
            <a:lvl4pPr>
              <a:defRPr b="0" i="0">
                <a:solidFill>
                  <a:schemeClr val="bg1">
                    <a:lumMod val="50000"/>
                  </a:schemeClr>
                </a:solidFill>
                <a:latin typeface="Whitney Book" charset="0"/>
                <a:ea typeface="Whitney Book" charset="0"/>
                <a:cs typeface="Whitney Book" charset="0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Whitney Book" charset="0"/>
                <a:ea typeface="Whitney Book" charset="0"/>
                <a:cs typeface="Whitney Book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25800"/>
            <a:ext cx="5183188" cy="879275"/>
          </a:xfrm>
        </p:spPr>
        <p:txBody>
          <a:bodyPr anchor="b"/>
          <a:lstStyle>
            <a:lvl1pPr marL="0" indent="0">
              <a:buNone/>
              <a:defRPr sz="2400" b="1" i="0">
                <a:latin typeface="Whitney Semibold" charset="0"/>
                <a:ea typeface="Whitney Semibold" charset="0"/>
                <a:cs typeface="Whitney Semibold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Whitney Medium" charset="0"/>
                <a:ea typeface="Whitney Medium" charset="0"/>
                <a:cs typeface="Whitney Medium" charset="0"/>
              </a:defRPr>
            </a:lvl1pPr>
            <a:lvl2pPr>
              <a:defRPr b="0" i="0">
                <a:latin typeface="Whitney Book" charset="0"/>
                <a:ea typeface="Whitney Book" charset="0"/>
                <a:cs typeface="Whitney Book" charset="0"/>
              </a:defRPr>
            </a:lvl2pPr>
            <a:lvl3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Whitney Book" charset="0"/>
                <a:ea typeface="Whitney Book" charset="0"/>
                <a:cs typeface="Whitney Book" charset="0"/>
              </a:defRPr>
            </a:lvl3pPr>
            <a:lvl4pPr>
              <a:defRPr b="0" i="0">
                <a:solidFill>
                  <a:schemeClr val="bg1">
                    <a:lumMod val="50000"/>
                  </a:schemeClr>
                </a:solidFill>
                <a:latin typeface="Whitney Book" charset="0"/>
                <a:ea typeface="Whitney Book" charset="0"/>
                <a:cs typeface="Whitney Book" charset="0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Whitney Book" charset="0"/>
                <a:ea typeface="Whitney Book" charset="0"/>
                <a:cs typeface="Whitney Book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410" y="6385419"/>
            <a:ext cx="2174631" cy="3354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-40213"/>
            <a:ext cx="10515600" cy="1325563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Whitney" charset="0"/>
                <a:ea typeface="Whitney" charset="0"/>
                <a:cs typeface="Whitney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0611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60" b="22040"/>
          <a:stretch/>
        </p:blipFill>
        <p:spPr>
          <a:xfrm>
            <a:off x="0" y="0"/>
            <a:ext cx="12192000" cy="128535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25800"/>
            <a:ext cx="5157787" cy="879275"/>
          </a:xfrm>
        </p:spPr>
        <p:txBody>
          <a:bodyPr anchor="b"/>
          <a:lstStyle>
            <a:lvl1pPr marL="0" indent="0">
              <a:buNone/>
              <a:defRPr sz="2400" b="1" i="0">
                <a:latin typeface="Whitney Semibold" charset="0"/>
                <a:ea typeface="Whitney Semibold" charset="0"/>
                <a:cs typeface="Whitney Semibold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Whitney Medium" charset="0"/>
                <a:ea typeface="Whitney Medium" charset="0"/>
                <a:cs typeface="Whitney Medium" charset="0"/>
              </a:defRPr>
            </a:lvl1pPr>
            <a:lvl2pPr>
              <a:defRPr b="0" i="0">
                <a:latin typeface="Whitney Book" charset="0"/>
                <a:ea typeface="Whitney Book" charset="0"/>
                <a:cs typeface="Whitney Book" charset="0"/>
              </a:defRPr>
            </a:lvl2pPr>
            <a:lvl3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Whitney Book" charset="0"/>
                <a:ea typeface="Whitney Book" charset="0"/>
                <a:cs typeface="Whitney Book" charset="0"/>
              </a:defRPr>
            </a:lvl3pPr>
            <a:lvl4pPr>
              <a:defRPr b="0" i="0">
                <a:solidFill>
                  <a:schemeClr val="bg1">
                    <a:lumMod val="50000"/>
                  </a:schemeClr>
                </a:solidFill>
                <a:latin typeface="Whitney Book" charset="0"/>
                <a:ea typeface="Whitney Book" charset="0"/>
                <a:cs typeface="Whitney Book" charset="0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Whitney Book" charset="0"/>
                <a:ea typeface="Whitney Book" charset="0"/>
                <a:cs typeface="Whitney Book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25800"/>
            <a:ext cx="5183188" cy="879275"/>
          </a:xfrm>
        </p:spPr>
        <p:txBody>
          <a:bodyPr anchor="b"/>
          <a:lstStyle>
            <a:lvl1pPr marL="0" indent="0">
              <a:buNone/>
              <a:defRPr sz="2400" b="1" i="0">
                <a:latin typeface="Whitney Semibold" charset="0"/>
                <a:ea typeface="Whitney Semibold" charset="0"/>
                <a:cs typeface="Whitney Semibold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Whitney Medium" charset="0"/>
                <a:ea typeface="Whitney Medium" charset="0"/>
                <a:cs typeface="Whitney Medium" charset="0"/>
              </a:defRPr>
            </a:lvl1pPr>
            <a:lvl2pPr>
              <a:defRPr b="0" i="0">
                <a:latin typeface="Whitney Book" charset="0"/>
                <a:ea typeface="Whitney Book" charset="0"/>
                <a:cs typeface="Whitney Book" charset="0"/>
              </a:defRPr>
            </a:lvl2pPr>
            <a:lvl3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Whitney Book" charset="0"/>
                <a:ea typeface="Whitney Book" charset="0"/>
                <a:cs typeface="Whitney Book" charset="0"/>
              </a:defRPr>
            </a:lvl3pPr>
            <a:lvl4pPr>
              <a:defRPr b="0" i="0">
                <a:solidFill>
                  <a:schemeClr val="bg1">
                    <a:lumMod val="50000"/>
                  </a:schemeClr>
                </a:solidFill>
                <a:latin typeface="Whitney Book" charset="0"/>
                <a:ea typeface="Whitney Book" charset="0"/>
                <a:cs typeface="Whitney Book" charset="0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Whitney Book" charset="0"/>
                <a:ea typeface="Whitney Book" charset="0"/>
                <a:cs typeface="Whitney Book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410" y="6385419"/>
            <a:ext cx="2174631" cy="3354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-40213"/>
            <a:ext cx="10515600" cy="1325563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Whitney" charset="0"/>
                <a:ea typeface="Whitney" charset="0"/>
                <a:cs typeface="Whitney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 rot="10800000">
            <a:off x="0" y="-40213"/>
            <a:ext cx="391963" cy="6898213"/>
          </a:xfrm>
          <a:prstGeom prst="rect">
            <a:avLst/>
          </a:prstGeom>
          <a:gradFill flip="none" rotWithShape="1">
            <a:gsLst>
              <a:gs pos="0">
                <a:srgbClr val="AA7B34"/>
              </a:gs>
              <a:gs pos="88000">
                <a:srgbClr val="FFFFFF"/>
              </a:gs>
            </a:gsLst>
            <a:lin ang="14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385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60" b="22040"/>
          <a:stretch/>
        </p:blipFill>
        <p:spPr>
          <a:xfrm>
            <a:off x="0" y="0"/>
            <a:ext cx="12192000" cy="1285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410" y="6385419"/>
            <a:ext cx="2174631" cy="33541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-40213"/>
            <a:ext cx="10515600" cy="1325563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Whitney" charset="0"/>
                <a:ea typeface="Whitney" charset="0"/>
                <a:cs typeface="Whitney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8739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60" b="22040"/>
          <a:stretch/>
        </p:blipFill>
        <p:spPr>
          <a:xfrm>
            <a:off x="0" y="0"/>
            <a:ext cx="12192000" cy="1285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410" y="6385419"/>
            <a:ext cx="2174631" cy="33541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-40213"/>
            <a:ext cx="10515600" cy="1325563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Whitney" charset="0"/>
                <a:ea typeface="Whitney" charset="0"/>
                <a:cs typeface="Whitney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 rot="10800000">
            <a:off x="0" y="-40213"/>
            <a:ext cx="391963" cy="6898213"/>
          </a:xfrm>
          <a:prstGeom prst="rect">
            <a:avLst/>
          </a:prstGeom>
          <a:gradFill flip="none" rotWithShape="1">
            <a:gsLst>
              <a:gs pos="0">
                <a:srgbClr val="AA7B34"/>
              </a:gs>
              <a:gs pos="88000">
                <a:srgbClr val="FFFFFF"/>
              </a:gs>
            </a:gsLst>
            <a:lin ang="14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35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3979EA8-C782-0D4D-A719-14E6DE9DFBB9}"/>
              </a:ext>
            </a:extLst>
          </p:cNvPr>
          <p:cNvSpPr/>
          <p:nvPr userDrawn="1"/>
        </p:nvSpPr>
        <p:spPr>
          <a:xfrm>
            <a:off x="946195" y="3944484"/>
            <a:ext cx="836295" cy="10287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5F6EBB6-692D-C94F-86FE-F78335745C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92350"/>
            <a:ext cx="10515600" cy="1325563"/>
          </a:xfrm>
        </p:spPr>
        <p:txBody>
          <a:bodyPr anchor="b"/>
          <a:lstStyle>
            <a:lvl1pPr>
              <a:defRPr b="1">
                <a:solidFill>
                  <a:schemeClr val="accent6"/>
                </a:solidFill>
                <a:latin typeface="+mn-lt"/>
              </a:defRPr>
            </a:lvl1pPr>
          </a:lstStyle>
          <a:p>
            <a:r>
              <a:rPr lang="en-US" dirty="0"/>
              <a:t>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3676555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- Burgun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3979EA8-C782-0D4D-A719-14E6DE9DFBB9}"/>
              </a:ext>
            </a:extLst>
          </p:cNvPr>
          <p:cNvSpPr/>
          <p:nvPr userDrawn="1"/>
        </p:nvSpPr>
        <p:spPr>
          <a:xfrm>
            <a:off x="946195" y="3944484"/>
            <a:ext cx="836295" cy="1028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5F6EBB6-692D-C94F-86FE-F78335745C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92350"/>
            <a:ext cx="10515600" cy="1325563"/>
          </a:xfrm>
        </p:spPr>
        <p:txBody>
          <a:bodyPr anchor="b"/>
          <a:lstStyle>
            <a:lvl1pPr>
              <a:defRPr b="1">
                <a:solidFill>
                  <a:schemeClr val="accent6"/>
                </a:solidFill>
                <a:latin typeface="+mn-lt"/>
              </a:defRPr>
            </a:lvl1pPr>
          </a:lstStyle>
          <a:p>
            <a:r>
              <a:rPr lang="en-US" dirty="0"/>
              <a:t>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999595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09C3BA5-035F-384C-A09E-A9F06CA35B80}"/>
              </a:ext>
            </a:extLst>
          </p:cNvPr>
          <p:cNvSpPr/>
          <p:nvPr userDrawn="1"/>
        </p:nvSpPr>
        <p:spPr>
          <a:xfrm>
            <a:off x="946195" y="3944484"/>
            <a:ext cx="836295" cy="10287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4BD51FF-D2FE-BD4C-A1AD-5300B4D56A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92350"/>
            <a:ext cx="10515600" cy="1325563"/>
          </a:xfrm>
        </p:spPr>
        <p:txBody>
          <a:bodyPr anchor="b"/>
          <a:lstStyle>
            <a:lvl1pPr>
              <a:defRPr b="1">
                <a:solidFill>
                  <a:schemeClr val="accent6"/>
                </a:solidFill>
                <a:latin typeface="+mn-lt"/>
              </a:defRPr>
            </a:lvl1pPr>
          </a:lstStyle>
          <a:p>
            <a:r>
              <a:rPr lang="en-US" dirty="0"/>
              <a:t>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2367453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09C3BA5-035F-384C-A09E-A9F06CA35B80}"/>
              </a:ext>
            </a:extLst>
          </p:cNvPr>
          <p:cNvSpPr/>
          <p:nvPr userDrawn="1"/>
        </p:nvSpPr>
        <p:spPr>
          <a:xfrm>
            <a:off x="946195" y="3944484"/>
            <a:ext cx="836295" cy="1028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7DD8F77-3ABB-9142-B54C-DA7CA3CDD6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92350"/>
            <a:ext cx="10515600" cy="1325563"/>
          </a:xfrm>
        </p:spPr>
        <p:txBody>
          <a:bodyPr anchor="b"/>
          <a:lstStyle>
            <a:lvl1pPr>
              <a:defRPr b="1">
                <a:solidFill>
                  <a:schemeClr val="accent6"/>
                </a:solidFill>
                <a:latin typeface="+mn-lt"/>
              </a:defRPr>
            </a:lvl1pPr>
          </a:lstStyle>
          <a:p>
            <a:r>
              <a:rPr lang="en-US" dirty="0"/>
              <a:t>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3034811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Divider -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09C3BA5-035F-384C-A09E-A9F06CA35B80}"/>
              </a:ext>
            </a:extLst>
          </p:cNvPr>
          <p:cNvSpPr/>
          <p:nvPr userDrawn="1"/>
        </p:nvSpPr>
        <p:spPr>
          <a:xfrm>
            <a:off x="946195" y="3944484"/>
            <a:ext cx="836295" cy="102870"/>
          </a:xfrm>
          <a:prstGeom prst="rect">
            <a:avLst/>
          </a:prstGeom>
          <a:solidFill>
            <a:srgbClr val="CD3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7DD8F77-3ABB-9142-B54C-DA7CA3CDD6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92350"/>
            <a:ext cx="10515600" cy="1325563"/>
          </a:xfrm>
        </p:spPr>
        <p:txBody>
          <a:bodyPr anchor="b"/>
          <a:lstStyle>
            <a:lvl1pPr>
              <a:defRPr b="1">
                <a:solidFill>
                  <a:schemeClr val="accent6"/>
                </a:solidFill>
                <a:latin typeface="+mn-lt"/>
              </a:defRPr>
            </a:lvl1pPr>
          </a:lstStyle>
          <a:p>
            <a:r>
              <a:rPr lang="en-US" dirty="0"/>
              <a:t>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1289839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- 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09C3BA5-035F-384C-A09E-A9F06CA35B80}"/>
              </a:ext>
            </a:extLst>
          </p:cNvPr>
          <p:cNvSpPr/>
          <p:nvPr userDrawn="1"/>
        </p:nvSpPr>
        <p:spPr>
          <a:xfrm>
            <a:off x="946195" y="3944484"/>
            <a:ext cx="836295" cy="102870"/>
          </a:xfrm>
          <a:prstGeom prst="rect">
            <a:avLst/>
          </a:prstGeom>
          <a:solidFill>
            <a:srgbClr val="17C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7DD8F77-3ABB-9142-B54C-DA7CA3CDD6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92350"/>
            <a:ext cx="10515600" cy="1325563"/>
          </a:xfrm>
        </p:spPr>
        <p:txBody>
          <a:bodyPr anchor="b"/>
          <a:lstStyle>
            <a:lvl1pPr>
              <a:defRPr b="1">
                <a:solidFill>
                  <a:schemeClr val="accent6"/>
                </a:solidFill>
                <a:latin typeface="+mn-lt"/>
              </a:defRPr>
            </a:lvl1pPr>
          </a:lstStyle>
          <a:p>
            <a:r>
              <a:rPr lang="en-US" dirty="0"/>
              <a:t>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2890873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FB8EBF-9A87-6545-B0BB-5DA758EB5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DE542C-6715-A84A-B651-C8F6FF7585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724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5" r:id="rId26"/>
    <p:sldLayoutId id="2147483690" r:id="rId27"/>
    <p:sldLayoutId id="2147483691" r:id="rId28"/>
    <p:sldLayoutId id="2147483692" r:id="rId29"/>
    <p:sldLayoutId id="2147483693" r:id="rId30"/>
    <p:sldLayoutId id="2147483694" r:id="rId31"/>
    <p:sldLayoutId id="2147483660" r:id="rId32"/>
    <p:sldLayoutId id="2147483652" r:id="rId33"/>
    <p:sldLayoutId id="2147483661" r:id="rId34"/>
    <p:sldLayoutId id="2147483653" r:id="rId35"/>
    <p:sldLayoutId id="2147483662" r:id="rId36"/>
    <p:sldLayoutId id="2147483654" r:id="rId37"/>
    <p:sldLayoutId id="2147483663" r:id="rId3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1C2333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Quality &amp; ROI </a:t>
            </a:r>
            <a:br>
              <a:rPr lang="en-US" dirty="0"/>
            </a:br>
            <a:r>
              <a:rPr lang="en-US" dirty="0"/>
              <a:t>in Online Education</a:t>
            </a:r>
          </a:p>
        </p:txBody>
      </p:sp>
    </p:spTree>
    <p:extLst>
      <p:ext uri="{BB962C8B-B14F-4D97-AF65-F5344CB8AC3E}">
        <p14:creationId xmlns:p14="http://schemas.microsoft.com/office/powerpoint/2010/main" val="3291870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val="3528041102"/>
              </p:ext>
            </p:extLst>
          </p:nvPr>
        </p:nvGraphicFramePr>
        <p:xfrm>
          <a:off x="838200" y="2216150"/>
          <a:ext cx="10800523" cy="260298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62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027">
                  <a:extLst>
                    <a:ext uri="{9D8B030D-6E8A-4147-A177-3AD203B41FA5}">
                      <a16:colId xmlns:a16="http://schemas.microsoft.com/office/drawing/2014/main" val="291157457"/>
                    </a:ext>
                  </a:extLst>
                </a:gridCol>
                <a:gridCol w="2664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027">
                  <a:extLst>
                    <a:ext uri="{9D8B030D-6E8A-4147-A177-3AD203B41FA5}">
                      <a16:colId xmlns:a16="http://schemas.microsoft.com/office/drawing/2014/main" val="139142870"/>
                    </a:ext>
                  </a:extLst>
                </a:gridCol>
                <a:gridCol w="28488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027">
                  <a:extLst>
                    <a:ext uri="{9D8B030D-6E8A-4147-A177-3AD203B41FA5}">
                      <a16:colId xmlns:a16="http://schemas.microsoft.com/office/drawing/2014/main" val="3441409755"/>
                    </a:ext>
                  </a:extLst>
                </a:gridCol>
                <a:gridCol w="26891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52794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2"/>
                          </a:solidFill>
                        </a:rPr>
                        <a:t>Degree Achieved</a:t>
                      </a:r>
                    </a:p>
                  </a:txBody>
                  <a:tcPr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1" dirty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2"/>
                          </a:solidFill>
                        </a:rPr>
                        <a:t>National Median Salary*</a:t>
                      </a:r>
                    </a:p>
                  </a:txBody>
                  <a:tcPr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7C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1" dirty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2"/>
                          </a:solidFill>
                        </a:rPr>
                        <a:t>CSU Global Alumni</a:t>
                      </a:r>
                      <a:r>
                        <a:rPr lang="en-US" sz="1600" b="1" baseline="0" dirty="0">
                          <a:solidFill>
                            <a:schemeClr val="tx2"/>
                          </a:solidFill>
                        </a:rPr>
                        <a:t> 1st Year ^</a:t>
                      </a:r>
                      <a:endParaRPr lang="en-US" sz="1600" b="1" dirty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31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1" dirty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2"/>
                          </a:solidFill>
                        </a:rPr>
                        <a:t>CSU Global Alumni 5th Year ^</a:t>
                      </a:r>
                    </a:p>
                  </a:txBody>
                  <a:tcPr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7A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5096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2"/>
                          </a:solidFill>
                        </a:rPr>
                        <a:t>Bachelor’s degree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2"/>
                          </a:solidFill>
                        </a:rPr>
                        <a:t>$ 59,124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7C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2"/>
                          </a:solidFill>
                        </a:rPr>
                        <a:t>$63,964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31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2"/>
                          </a:solidFill>
                        </a:rPr>
                        <a:t>$92,656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7A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5096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2"/>
                          </a:solidFill>
                        </a:rPr>
                        <a:t>Master’s degree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2"/>
                          </a:solidFill>
                        </a:rPr>
                        <a:t>$ 69,732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2"/>
                          </a:solidFill>
                        </a:rPr>
                        <a:t>$75,775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2"/>
                          </a:solidFill>
                        </a:rPr>
                        <a:t>$99,239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ROI of Academic Programs </a:t>
            </a:r>
            <a:br>
              <a:rPr lang="en-US" i="1" dirty="0"/>
            </a:br>
            <a:r>
              <a:rPr lang="en-US" sz="3600" b="0" dirty="0"/>
              <a:t>CSU Global Alumni vs. </a:t>
            </a:r>
            <a:r>
              <a:rPr lang="en-US" sz="3600" b="0" dirty="0" err="1"/>
              <a:t>Nat’l</a:t>
            </a:r>
            <a:r>
              <a:rPr lang="en-US" sz="3600" b="0" dirty="0"/>
              <a:t> Average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5542170"/>
            <a:ext cx="8780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* U.S Bureau of Labor Statistics March 2017</a:t>
            </a:r>
          </a:p>
          <a:p>
            <a:r>
              <a:rPr lang="en-US" sz="1400" i="1" dirty="0"/>
              <a:t>^  Third Party Graduate Outcomes Report completion cohort averages for 2015 graduates</a:t>
            </a:r>
          </a:p>
        </p:txBody>
      </p:sp>
    </p:spTree>
    <p:extLst>
      <p:ext uri="{BB962C8B-B14F-4D97-AF65-F5344CB8AC3E}">
        <p14:creationId xmlns:p14="http://schemas.microsoft.com/office/powerpoint/2010/main" val="1066380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http://cvcofatlanta.org/Resources/Pictures/prop-motivating.jpg"/>
          <p:cNvPicPr>
            <a:picLocks noGrp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" r="180"/>
          <a:stretch/>
        </p:blipFill>
        <p:spPr bwMode="auto"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Student Perception of Their ROI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826880-02CF-EF4F-81E3-BCB1EF07F1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3892" y="2951922"/>
            <a:ext cx="3806371" cy="322390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“Since starting CSU Global’s M.S. in Management program, I have been promoted into upper management at two different levels as an Administrator 2. The course work and instruction I have received at CSU Global has been crucial for my development.”</a:t>
            </a:r>
          </a:p>
          <a:p>
            <a:r>
              <a:rPr lang="en-US" dirty="0"/>
              <a:t> – J.L., M.S. in Management Student</a:t>
            </a:r>
          </a:p>
          <a:p>
            <a:endParaRPr lang="en-US" dirty="0"/>
          </a:p>
          <a:p>
            <a:r>
              <a:rPr lang="en-US" dirty="0"/>
              <a:t>“CSU Global's reputation stretches beyond the Colorado state line boundaries. Two weeks before graduation I secured a Business Application Support Analyst position with Adventist Health in Sacramento, CA. My primary focus will be the implementation, administering, and support for their patient-provider web portal access.” </a:t>
            </a:r>
          </a:p>
          <a:p>
            <a:r>
              <a:rPr lang="en-US" dirty="0"/>
              <a:t>– N.S., B.S. in Information Technology Alumnus</a:t>
            </a:r>
          </a:p>
        </p:txBody>
      </p:sp>
    </p:spTree>
    <p:extLst>
      <p:ext uri="{BB962C8B-B14F-4D97-AF65-F5344CB8AC3E}">
        <p14:creationId xmlns:p14="http://schemas.microsoft.com/office/powerpoint/2010/main" val="51667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2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0251CFC0-C8F7-6543-B802-B7847A0D9316}"/>
              </a:ext>
            </a:extLst>
          </p:cNvPr>
          <p:cNvSpPr/>
          <p:nvPr/>
        </p:nvSpPr>
        <p:spPr>
          <a:xfrm>
            <a:off x="1404551" y="467497"/>
            <a:ext cx="9382897" cy="5923005"/>
          </a:xfrm>
          <a:prstGeom prst="roundRect">
            <a:avLst>
              <a:gd name="adj" fmla="val 1924"/>
            </a:avLst>
          </a:prstGeom>
          <a:solidFill>
            <a:schemeClr val="bg1"/>
          </a:solidFill>
          <a:ln>
            <a:noFill/>
          </a:ln>
          <a:effectLst>
            <a:outerShdw blurRad="2540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F2337FD9-4F13-E142-9186-3959752B7F0B}"/>
              </a:ext>
            </a:extLst>
          </p:cNvPr>
          <p:cNvSpPr/>
          <p:nvPr/>
        </p:nvSpPr>
        <p:spPr>
          <a:xfrm>
            <a:off x="7907727" y="1946018"/>
            <a:ext cx="1728216" cy="383665"/>
          </a:xfrm>
          <a:prstGeom prst="roundRect">
            <a:avLst>
              <a:gd name="adj" fmla="val 15000"/>
            </a:avLst>
          </a:prstGeom>
          <a:solidFill>
            <a:srgbClr val="CD3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4C923FDE-26FA-0E44-A5AF-C9FE1BAEDA89}"/>
              </a:ext>
            </a:extLst>
          </p:cNvPr>
          <p:cNvSpPr/>
          <p:nvPr/>
        </p:nvSpPr>
        <p:spPr>
          <a:xfrm>
            <a:off x="7907727" y="3905446"/>
            <a:ext cx="1728216" cy="383665"/>
          </a:xfrm>
          <a:prstGeom prst="roundRect">
            <a:avLst>
              <a:gd name="adj" fmla="val 15000"/>
            </a:avLst>
          </a:prstGeom>
          <a:solidFill>
            <a:srgbClr val="47A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8ACA5B74-5719-394F-AFF2-25914C5A67FF}"/>
              </a:ext>
            </a:extLst>
          </p:cNvPr>
          <p:cNvSpPr/>
          <p:nvPr/>
        </p:nvSpPr>
        <p:spPr>
          <a:xfrm>
            <a:off x="2517580" y="1946018"/>
            <a:ext cx="1728216" cy="383665"/>
          </a:xfrm>
          <a:prstGeom prst="roundRect">
            <a:avLst>
              <a:gd name="adj" fmla="val 15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06756388-14D2-5249-A4AE-34C0162FBA97}"/>
              </a:ext>
            </a:extLst>
          </p:cNvPr>
          <p:cNvSpPr/>
          <p:nvPr/>
        </p:nvSpPr>
        <p:spPr>
          <a:xfrm>
            <a:off x="2509342" y="3905446"/>
            <a:ext cx="1728216" cy="383665"/>
          </a:xfrm>
          <a:prstGeom prst="roundRect">
            <a:avLst>
              <a:gd name="adj" fmla="val 15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19FAE918-9DAC-9947-AC87-2C8EDDE3405E}"/>
              </a:ext>
            </a:extLst>
          </p:cNvPr>
          <p:cNvSpPr/>
          <p:nvPr/>
        </p:nvSpPr>
        <p:spPr>
          <a:xfrm>
            <a:off x="5128891" y="2864067"/>
            <a:ext cx="1938802" cy="383665"/>
          </a:xfrm>
          <a:prstGeom prst="roundRect">
            <a:avLst>
              <a:gd name="adj" fmla="val 15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D7F08DA5-8E0B-7846-9509-2A8809FFFAEE}"/>
              </a:ext>
            </a:extLst>
          </p:cNvPr>
          <p:cNvSpPr/>
          <p:nvPr/>
        </p:nvSpPr>
        <p:spPr>
          <a:xfrm>
            <a:off x="5233992" y="952764"/>
            <a:ext cx="1728216" cy="383665"/>
          </a:xfrm>
          <a:prstGeom prst="roundRect">
            <a:avLst>
              <a:gd name="adj" fmla="val 15000"/>
            </a:avLst>
          </a:prstGeom>
          <a:solidFill>
            <a:srgbClr val="17C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1260C64C-87BC-8445-9F9F-CF87465A81B5}"/>
              </a:ext>
            </a:extLst>
          </p:cNvPr>
          <p:cNvSpPr/>
          <p:nvPr/>
        </p:nvSpPr>
        <p:spPr>
          <a:xfrm>
            <a:off x="5233992" y="4878497"/>
            <a:ext cx="1728216" cy="383665"/>
          </a:xfrm>
          <a:prstGeom prst="roundRect">
            <a:avLst>
              <a:gd name="adj" fmla="val 15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type="chart" sz="quarter" idx="4294967295"/>
            <p:extLst>
              <p:ext uri="{D42A27DB-BD31-4B8C-83A1-F6EECF244321}">
                <p14:modId xmlns:p14="http://schemas.microsoft.com/office/powerpoint/2010/main" val="3781130822"/>
              </p:ext>
            </p:extLst>
          </p:nvPr>
        </p:nvGraphicFramePr>
        <p:xfrm>
          <a:off x="2509342" y="678656"/>
          <a:ext cx="7160531" cy="5500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9796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8B473-37C5-934F-AB9B-1E2E935E154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High-Quality Learning Experience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5FD23A-D46A-7245-AB7F-5280D676948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Intentional Affordability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939290"/>
            <a:ext cx="8618838" cy="1325563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Behind the Scenes: As a CSU Global Student</a:t>
            </a:r>
            <a:br>
              <a:rPr lang="en-US" i="1" dirty="0"/>
            </a:br>
            <a:r>
              <a:rPr lang="en-US" sz="3600" b="0" i="1" dirty="0"/>
              <a:t>Student Support Toward Success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- Student learning and outcomes tracked in real time</a:t>
            </a:r>
          </a:p>
          <a:p>
            <a:pPr marL="0" indent="0">
              <a:buNone/>
            </a:pPr>
            <a:r>
              <a:rPr lang="en-US" b="1" dirty="0"/>
              <a:t>- 24/7 connection to live 1-on-1 tutoring and technical support</a:t>
            </a:r>
          </a:p>
          <a:p>
            <a:pPr marL="0" indent="0">
              <a:buNone/>
            </a:pPr>
            <a:r>
              <a:rPr lang="en-US" b="1" dirty="0"/>
              <a:t>- 24/7 access to Library Resources, Career Development, and Writing Centers</a:t>
            </a:r>
          </a:p>
          <a:p>
            <a:pPr marL="0" indent="0">
              <a:buNone/>
            </a:pPr>
            <a:r>
              <a:rPr lang="en-US" b="1" dirty="0"/>
              <a:t>- 1-on-1 live Career Coaching and Writing Consultation sessions</a:t>
            </a:r>
          </a:p>
          <a:p>
            <a:pPr marL="0" indent="0">
              <a:buNone/>
            </a:pPr>
            <a:r>
              <a:rPr lang="en-US" b="1" dirty="0"/>
              <a:t>- Ongoing, real-time student identity authentication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6420A89-1331-7B43-9710-0368E25E6C1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- Alternative credit options and transferability</a:t>
            </a:r>
          </a:p>
          <a:p>
            <a:r>
              <a:rPr lang="en-US" b="1" dirty="0"/>
              <a:t>- Stackable credits toward degree completion</a:t>
            </a:r>
          </a:p>
          <a:p>
            <a:r>
              <a:rPr lang="en-US" b="1" dirty="0"/>
              <a:t>- General education curriculum includes soft skills, such as communication, critical thinking, and teamwork</a:t>
            </a:r>
          </a:p>
          <a:p>
            <a:r>
              <a:rPr lang="en-US" b="1" dirty="0"/>
              <a:t>- Each student is assigned a Student Success Counselor for 360-degree support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013623-77AA-F74B-B991-4B9ABF8CE5A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b="1" dirty="0"/>
              <a:t>- Tuition Guarantee and no student fees</a:t>
            </a:r>
          </a:p>
          <a:p>
            <a:r>
              <a:rPr lang="en-US" b="1" dirty="0"/>
              <a:t>- Per-credit-hour costs; pay only when taking classes</a:t>
            </a:r>
          </a:p>
          <a:p>
            <a:r>
              <a:rPr lang="en-US" b="1" dirty="0"/>
              <a:t>- CSU Global has not increased tuition rates since June 2012</a:t>
            </a:r>
            <a:endParaRPr lang="en-US" sz="1100" dirty="0"/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7655F85-EE17-6E47-8F3C-9325D45D543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Focus on Student Success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400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Behind the Scenes: As a Student</a:t>
            </a:r>
            <a:br>
              <a:rPr lang="en-US" i="1" dirty="0"/>
            </a:br>
            <a:r>
              <a:rPr lang="en-US" sz="3600" b="0" dirty="0"/>
              <a:t>Learning Outcomes Achievement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Achievement of CSU Global Faculty-Designated and Program Advisory Board-Reviewed Learning Outcomes – Fall 2018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9" name="Chart Placeholder 8">
            <a:extLst>
              <a:ext uri="{FF2B5EF4-FFF2-40B4-BE49-F238E27FC236}">
                <a16:creationId xmlns:a16="http://schemas.microsoft.com/office/drawing/2014/main" id="{D4C4CFBA-8B6B-C349-A303-379898983A4C}"/>
              </a:ext>
            </a:extLst>
          </p:cNvPr>
          <p:cNvGraphicFramePr>
            <a:graphicFrameLocks noGrp="1"/>
          </p:cNvGraphicFramePr>
          <p:nvPr>
            <p:ph type="chart" sz="quarter" idx="4294967295"/>
            <p:extLst>
              <p:ext uri="{D42A27DB-BD31-4B8C-83A1-F6EECF244321}">
                <p14:modId xmlns:p14="http://schemas.microsoft.com/office/powerpoint/2010/main" val="3634107981"/>
              </p:ext>
            </p:extLst>
          </p:nvPr>
        </p:nvGraphicFramePr>
        <p:xfrm>
          <a:off x="5000368" y="2940504"/>
          <a:ext cx="3690938" cy="323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Placeholder 9">
            <a:extLst>
              <a:ext uri="{FF2B5EF4-FFF2-40B4-BE49-F238E27FC236}">
                <a16:creationId xmlns:a16="http://schemas.microsoft.com/office/drawing/2014/main" id="{84934E2B-9C8A-0548-B93B-F0FA05EF69C2}"/>
              </a:ext>
            </a:extLst>
          </p:cNvPr>
          <p:cNvGraphicFramePr>
            <a:graphicFrameLocks noGrp="1"/>
          </p:cNvGraphicFramePr>
          <p:nvPr>
            <p:ph type="chart" sz="quarter" idx="4294967295"/>
            <p:extLst>
              <p:ext uri="{D42A27DB-BD31-4B8C-83A1-F6EECF244321}">
                <p14:modId xmlns:p14="http://schemas.microsoft.com/office/powerpoint/2010/main" val="716545513"/>
              </p:ext>
            </p:extLst>
          </p:nvPr>
        </p:nvGraphicFramePr>
        <p:xfrm>
          <a:off x="8501063" y="2941638"/>
          <a:ext cx="3690937" cy="323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9474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type="body" sz="quarter" idx="15"/>
          </p:nvPr>
        </p:nvSpPr>
        <p:spPr>
          <a:xfrm>
            <a:off x="8116842" y="2732926"/>
            <a:ext cx="3225800" cy="345517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600" dirty="0"/>
              <a:t>National Educational Testing Assessment Scores for CSU Global students against an entire test population of 222,864 students from 155 degree-granting institutions</a:t>
            </a:r>
          </a:p>
          <a:p>
            <a:r>
              <a:rPr lang="en-US" sz="1600" dirty="0"/>
              <a:t>Comparison of National Schools Mean Percentiles for CSU Global Fall 2016 incoming students vs Fall FY17 Fall trimester graduates.*</a:t>
            </a:r>
          </a:p>
          <a:p>
            <a:r>
              <a:rPr lang="en-US" sz="1600" dirty="0"/>
              <a:t>Pre-Post Analysis: Mean increases in overall and skills sub-category scores for incoming students from Fall11 – Fall16 who Graduated in FY12 – Fall of FY17.</a:t>
            </a:r>
          </a:p>
          <a:p>
            <a:endParaRPr lang="en-US" sz="1800" dirty="0">
              <a:latin typeface="Whitney Book"/>
            </a:endParaRPr>
          </a:p>
          <a:p>
            <a:r>
              <a:rPr lang="en-US" sz="1800" dirty="0">
                <a:latin typeface="Whitney Book"/>
              </a:rPr>
              <a:t> </a:t>
            </a:r>
            <a:r>
              <a:rPr lang="en-US" sz="900" dirty="0">
                <a:latin typeface="Whitney Book"/>
              </a:rPr>
              <a:t>*Top Percentile to the National School Means from Fall 2019</a:t>
            </a:r>
          </a:p>
          <a:p>
            <a:endParaRPr lang="en-US" sz="1800" dirty="0">
              <a:latin typeface="Whitney Book"/>
            </a:endParaRPr>
          </a:p>
          <a:p>
            <a:endParaRPr lang="en-US" sz="1800" dirty="0">
              <a:latin typeface="Whitney Book"/>
            </a:endParaRPr>
          </a:p>
          <a:p>
            <a:pPr marL="0" indent="0">
              <a:buNone/>
            </a:pPr>
            <a:endParaRPr lang="en-US" sz="18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18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Behind the Scenes: As a Student</a:t>
            </a:r>
            <a:br>
              <a:rPr lang="en-US" i="1" dirty="0"/>
            </a:br>
            <a:r>
              <a:rPr lang="en-US" sz="2200" b="0" dirty="0"/>
              <a:t>Monitoring of ETS Learning Progress Data </a:t>
            </a:r>
            <a:endParaRPr lang="en-US" sz="3600" b="0" i="1" dirty="0"/>
          </a:p>
        </p:txBody>
      </p:sp>
      <p:pic>
        <p:nvPicPr>
          <p:cNvPr id="26" name="Picture Placeholder 25" descr="A picture containing drawing, person&#10;&#10;Description automatically generated">
            <a:extLst>
              <a:ext uri="{FF2B5EF4-FFF2-40B4-BE49-F238E27FC236}">
                <a16:creationId xmlns:a16="http://schemas.microsoft.com/office/drawing/2014/main" id="{B3D2CB56-3C3D-5D4B-8B31-9EE76686EC9B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3"/>
          <a:srcRect l="1" t="-3328" r="-32885" b="-1"/>
          <a:stretch/>
        </p:blipFill>
        <p:spPr>
          <a:xfrm>
            <a:off x="4134757" y="689139"/>
            <a:ext cx="2991757" cy="5498965"/>
          </a:xfrm>
        </p:spPr>
      </p:pic>
      <p:pic>
        <p:nvPicPr>
          <p:cNvPr id="24" name="Picture Placeholder 2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241CB02-75EB-ED47-A47F-A443A6A44DF7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4"/>
          <a:srcRect l="-1293" t="-3126" r="-2304" b="-2114"/>
          <a:stretch/>
        </p:blipFill>
        <p:spPr>
          <a:xfrm>
            <a:off x="847271" y="689139"/>
            <a:ext cx="2991757" cy="5498965"/>
          </a:xfrm>
        </p:spPr>
      </p:pic>
    </p:spTree>
    <p:extLst>
      <p:ext uri="{BB962C8B-B14F-4D97-AF65-F5344CB8AC3E}">
        <p14:creationId xmlns:p14="http://schemas.microsoft.com/office/powerpoint/2010/main" val="3553389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3968293009"/>
              </p:ext>
            </p:extLst>
          </p:nvPr>
        </p:nvGraphicFramePr>
        <p:xfrm>
          <a:off x="856574" y="2464904"/>
          <a:ext cx="10478851" cy="399675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30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524">
                  <a:extLst>
                    <a:ext uri="{9D8B030D-6E8A-4147-A177-3AD203B41FA5}">
                      <a16:colId xmlns:a16="http://schemas.microsoft.com/office/drawing/2014/main" val="754444797"/>
                    </a:ext>
                  </a:extLst>
                </a:gridCol>
                <a:gridCol w="1925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0760">
                  <a:extLst>
                    <a:ext uri="{9D8B030D-6E8A-4147-A177-3AD203B41FA5}">
                      <a16:colId xmlns:a16="http://schemas.microsoft.com/office/drawing/2014/main" val="1363842258"/>
                    </a:ext>
                  </a:extLst>
                </a:gridCol>
                <a:gridCol w="20281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5020">
                  <a:extLst>
                    <a:ext uri="{9D8B030D-6E8A-4147-A177-3AD203B41FA5}">
                      <a16:colId xmlns:a16="http://schemas.microsoft.com/office/drawing/2014/main" val="4144003320"/>
                    </a:ext>
                  </a:extLst>
                </a:gridCol>
                <a:gridCol w="21175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87071"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Employer-identified skill </a:t>
                      </a:r>
                      <a:br>
                        <a:rPr lang="en-US" sz="1100" b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100" b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 workplace needs</a:t>
                      </a:r>
                    </a:p>
                  </a:txBody>
                  <a:tcPr marL="39053" marR="39053" marT="39053" marB="39053" anchor="b">
                    <a:lnR w="12700" cmpd="sng">
                      <a:noFill/>
                    </a:ln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9053" marR="39053" marT="39053" marB="39053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Employers who reported that their college grad employees were well prepared*</a:t>
                      </a:r>
                    </a:p>
                  </a:txBody>
                  <a:tcPr marL="39053" marR="39053" marT="39053" marB="39053" anchor="b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rgbClr val="17C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9053" marR="39053" marT="39053" marB="39053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Employers who reported that their CSU Global grad performed extremely well or very well**</a:t>
                      </a:r>
                    </a:p>
                  </a:txBody>
                  <a:tcPr marL="39053" marR="39053" marT="39053" marB="39053" anchor="b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rgbClr val="CD31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9053" marR="39053" marT="39053" marB="39053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CSU Global Grads that Strongly Agree or Agree that their education provided the identified skills***</a:t>
                      </a:r>
                    </a:p>
                  </a:txBody>
                  <a:tcPr marL="39053" marR="39053" marT="39053" marB="39053" anchor="b">
                    <a:lnL w="12700" cmpd="sng">
                      <a:noFill/>
                    </a:lnL>
                    <a:lnB w="12700" cap="flat" cmpd="sng" algn="ctr">
                      <a:solidFill>
                        <a:srgbClr val="47A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301"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Working with others in teams</a:t>
                      </a:r>
                    </a:p>
                  </a:txBody>
                  <a:tcPr marL="39053" marR="39053" marT="39053" marB="39053" anchor="ctr"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9053" marR="39053" marT="39053" marB="390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37%</a:t>
                      </a:r>
                    </a:p>
                  </a:txBody>
                  <a:tcPr marL="39053" marR="39053" marT="39053" marB="390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7C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9053" marR="39053" marT="39053" marB="3905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90%</a:t>
                      </a:r>
                    </a:p>
                  </a:txBody>
                  <a:tcPr marL="39053" marR="39053" marT="39053" marB="390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D31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9053" marR="39053" marT="39053" marB="3905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91%</a:t>
                      </a:r>
                    </a:p>
                  </a:txBody>
                  <a:tcPr marL="39053" marR="39053" marT="39053" marB="39053" anchor="ctr">
                    <a:lnL w="12700" cmpd="sng">
                      <a:noFill/>
                    </a:lnL>
                    <a:lnT w="12700" cap="flat" cmpd="sng" algn="ctr">
                      <a:solidFill>
                        <a:srgbClr val="47A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872"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Current on technologies</a:t>
                      </a:r>
                    </a:p>
                  </a:txBody>
                  <a:tcPr marL="39053" marR="39053" marT="39053" marB="39053" anchor="ctr"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9053" marR="39053" marT="39053" marB="390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37%</a:t>
                      </a:r>
                    </a:p>
                  </a:txBody>
                  <a:tcPr marL="39053" marR="39053" marT="39053" marB="39053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9053" marR="39053" marT="39053" marB="390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90%</a:t>
                      </a:r>
                    </a:p>
                  </a:txBody>
                  <a:tcPr marL="39053" marR="39053" marT="39053" marB="39053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9053" marR="39053" marT="39053" marB="390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91%</a:t>
                      </a:r>
                    </a:p>
                  </a:txBody>
                  <a:tcPr marL="39053" marR="39053" marT="39053" marB="39053" anchor="ctr">
                    <a:lnL w="12700" cmpd="sng">
                      <a:noFill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288"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Ethical judgment/decision-making</a:t>
                      </a:r>
                    </a:p>
                  </a:txBody>
                  <a:tcPr marL="39053" marR="39053" marT="39053" marB="39053" anchor="ctr"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9053" marR="39053" marT="39053" marB="390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30%</a:t>
                      </a:r>
                    </a:p>
                  </a:txBody>
                  <a:tcPr marL="39053" marR="39053" marT="39053" marB="39053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9053" marR="39053" marT="39053" marB="390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91%</a:t>
                      </a:r>
                    </a:p>
                  </a:txBody>
                  <a:tcPr marL="39053" marR="39053" marT="39053" marB="39053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9053" marR="39053" marT="39053" marB="390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94%</a:t>
                      </a:r>
                    </a:p>
                  </a:txBody>
                  <a:tcPr marL="39053" marR="39053" marT="39053" marB="39053" anchor="ctr">
                    <a:lnL w="12700" cmpd="sng">
                      <a:noFill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872"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Oral Communication</a:t>
                      </a:r>
                    </a:p>
                  </a:txBody>
                  <a:tcPr marL="39053" marR="39053" marT="39053" marB="39053" anchor="ctr"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9053" marR="39053" marT="39053" marB="390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28%</a:t>
                      </a:r>
                    </a:p>
                  </a:txBody>
                  <a:tcPr marL="39053" marR="39053" marT="39053" marB="39053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9053" marR="39053" marT="39053" marB="390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92%</a:t>
                      </a:r>
                    </a:p>
                  </a:txBody>
                  <a:tcPr marL="39053" marR="39053" marT="39053" marB="39053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9053" marR="39053" marT="39053" marB="390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89%</a:t>
                      </a:r>
                    </a:p>
                  </a:txBody>
                  <a:tcPr marL="39053" marR="39053" marT="39053" marB="39053" anchor="ctr">
                    <a:lnL w="12700" cmpd="sng">
                      <a:noFill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872"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Written Communication</a:t>
                      </a:r>
                    </a:p>
                  </a:txBody>
                  <a:tcPr marL="39053" marR="39053" marT="39053" marB="39053" anchor="ctr"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9053" marR="39053" marT="39053" marB="390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27%</a:t>
                      </a:r>
                    </a:p>
                  </a:txBody>
                  <a:tcPr marL="39053" marR="39053" marT="39053" marB="39053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9053" marR="39053" marT="39053" marB="390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91%</a:t>
                      </a:r>
                    </a:p>
                  </a:txBody>
                  <a:tcPr marL="39053" marR="39053" marT="39053" marB="39053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9053" marR="39053" marT="39053" marB="390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89%</a:t>
                      </a:r>
                    </a:p>
                  </a:txBody>
                  <a:tcPr marL="39053" marR="39053" marT="39053" marB="39053" anchor="ctr">
                    <a:lnL w="12700" cmpd="sng">
                      <a:noFill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872"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Critical Thinking </a:t>
                      </a:r>
                    </a:p>
                  </a:txBody>
                  <a:tcPr marL="39053" marR="39053" marT="39053" marB="39053" anchor="ctr"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9053" marR="39053" marT="39053" marB="390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26%</a:t>
                      </a:r>
                    </a:p>
                  </a:txBody>
                  <a:tcPr marL="39053" marR="39053" marT="39053" marB="39053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9053" marR="39053" marT="39053" marB="390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94%</a:t>
                      </a:r>
                    </a:p>
                  </a:txBody>
                  <a:tcPr marL="39053" marR="39053" marT="39053" marB="39053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9053" marR="39053" marT="39053" marB="390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86%</a:t>
                      </a:r>
                    </a:p>
                  </a:txBody>
                  <a:tcPr marL="39053" marR="39053" marT="39053" marB="39053" anchor="ctr">
                    <a:lnL w="12700" cmpd="sng">
                      <a:noFill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301"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Analyzing/Solving Complex Problems</a:t>
                      </a:r>
                    </a:p>
                  </a:txBody>
                  <a:tcPr marL="39053" marR="39053" marT="39053" marB="39053" anchor="ctr"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9053" marR="39053" marT="39053" marB="390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24%</a:t>
                      </a:r>
                    </a:p>
                  </a:txBody>
                  <a:tcPr marL="39053" marR="39053" marT="39053" marB="39053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9053" marR="39053" marT="39053" marB="390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87%</a:t>
                      </a:r>
                    </a:p>
                  </a:txBody>
                  <a:tcPr marL="39053" marR="39053" marT="39053" marB="39053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9053" marR="39053" marT="39053" marB="390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91%</a:t>
                      </a:r>
                    </a:p>
                  </a:txBody>
                  <a:tcPr marL="39053" marR="39053" marT="39053" marB="39053" anchor="ctr">
                    <a:lnL w="12700" cmpd="sng">
                      <a:noFill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301"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Working With People of Diversity</a:t>
                      </a:r>
                    </a:p>
                  </a:txBody>
                  <a:tcPr marL="39053" marR="39053" marT="39053" marB="39053"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9053" marR="39053" marT="39053" marB="390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18%</a:t>
                      </a:r>
                    </a:p>
                  </a:txBody>
                  <a:tcPr marL="39053" marR="39053" marT="39053" marB="39053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9053" marR="39053" marT="39053" marB="390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86%</a:t>
                      </a:r>
                    </a:p>
                  </a:txBody>
                  <a:tcPr marL="39053" marR="39053" marT="39053" marB="39053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9053" marR="39053" marT="39053" marB="390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94%</a:t>
                      </a:r>
                    </a:p>
                  </a:txBody>
                  <a:tcPr marL="39053" marR="39053" marT="39053" marB="39053" anchor="ctr">
                    <a:lnL w="12700" cmpd="sng">
                      <a:noFill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ROI of Academic Programs </a:t>
            </a:r>
            <a:br>
              <a:rPr lang="en-US" i="1" dirty="0"/>
            </a:br>
            <a:r>
              <a:rPr lang="en-US" sz="3600" b="0" dirty="0"/>
              <a:t>Surveys of Employers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4058E8-A423-D945-B51D-48CA6CFB874A}"/>
              </a:ext>
            </a:extLst>
          </p:cNvPr>
          <p:cNvSpPr/>
          <p:nvPr/>
        </p:nvSpPr>
        <p:spPr>
          <a:xfrm>
            <a:off x="751688" y="6529678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>
                <a:latin typeface="Source Sans Pro Light" panose="020B0403030403020204" pitchFamily="34" charset="0"/>
              </a:rPr>
              <a:t>* AASCU Hart Research 2015 | **CSU Global Fall 2015 &amp; 2016 N = 128 | *** CSU Global Fall 2018 N = 68</a:t>
            </a:r>
            <a:endParaRPr lang="en-US" sz="1050" dirty="0">
              <a:effectLst/>
              <a:latin typeface="Source Sans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073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692BDDBE-583E-C240-9FC2-6167CCDCDF1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16641" r="16641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ROI of Academic Programs </a:t>
            </a:r>
            <a:br>
              <a:rPr lang="en-US" dirty="0"/>
            </a:br>
            <a:r>
              <a:rPr lang="en-US" dirty="0"/>
              <a:t>Survey Data from CSU Global Alumni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sz="1100" dirty="0"/>
              <a:t>Alumni 1 year after graduation (Spring 2020)</a:t>
            </a:r>
          </a:p>
          <a:p>
            <a:pPr lvl="1"/>
            <a:r>
              <a:rPr lang="en-US" sz="1100" dirty="0"/>
              <a:t>95% of alumni were satisfied with their CSU Global education</a:t>
            </a:r>
          </a:p>
          <a:p>
            <a:pPr lvl="1"/>
            <a:r>
              <a:rPr lang="en-US" sz="1100" dirty="0"/>
              <a:t>92% of alumni would encourage a friend or family member to attend CSU Global</a:t>
            </a:r>
          </a:p>
          <a:p>
            <a:pPr lvl="1"/>
            <a:r>
              <a:rPr lang="en-US" sz="1100" dirty="0"/>
              <a:t>Alumni self-report an average of 41.6% pay increase post-graduation</a:t>
            </a:r>
          </a:p>
          <a:p>
            <a:pPr lvl="1"/>
            <a:r>
              <a:rPr lang="en-US" sz="1100" dirty="0"/>
              <a:t>Alumni improved/changed their employment status</a:t>
            </a:r>
          </a:p>
          <a:p>
            <a:pPr lvl="2"/>
            <a:r>
              <a:rPr lang="en-US" sz="1100" dirty="0"/>
              <a:t>28% secured a better job within their field</a:t>
            </a:r>
          </a:p>
          <a:p>
            <a:pPr lvl="2"/>
            <a:r>
              <a:rPr lang="en-US" sz="1100" dirty="0"/>
              <a:t>20% secured a job in a new field</a:t>
            </a:r>
          </a:p>
          <a:p>
            <a:pPr lvl="2"/>
            <a:r>
              <a:rPr lang="en-US" sz="1100" dirty="0"/>
              <a:t>22% received a promotion</a:t>
            </a:r>
          </a:p>
          <a:p>
            <a:pPr marL="914400" lvl="2" indent="0">
              <a:buNone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71128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6929" y="1776305"/>
            <a:ext cx="10515600" cy="816939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ROI of Academic Programs </a:t>
            </a:r>
            <a:br>
              <a:rPr lang="en-US" i="1" dirty="0"/>
            </a:br>
            <a:r>
              <a:rPr lang="en-US" sz="4000" b="0" dirty="0">
                <a:latin typeface="Whitney"/>
              </a:rPr>
              <a:t>Income by Grad Year – </a:t>
            </a:r>
            <a:r>
              <a:rPr lang="en-US" sz="4000" b="0" i="1" dirty="0">
                <a:latin typeface="Whitney"/>
              </a:rPr>
              <a:t>Bachelor’s </a:t>
            </a:r>
            <a:r>
              <a:rPr lang="en-US" b="0" i="1" dirty="0">
                <a:latin typeface="Whitney"/>
              </a:rPr>
              <a:t>Degrees</a:t>
            </a:r>
            <a:br>
              <a:rPr lang="en-US" b="0" i="1" dirty="0">
                <a:latin typeface="Whitney"/>
              </a:rPr>
            </a:br>
            <a:r>
              <a:rPr lang="en-US" sz="1800" b="0" i="1" dirty="0">
                <a:latin typeface="Whitney"/>
              </a:rPr>
              <a:t/>
            </a:r>
            <a:br>
              <a:rPr lang="en-US" sz="1800" b="0" i="1" dirty="0">
                <a:latin typeface="Whitney"/>
              </a:rPr>
            </a:br>
            <a:r>
              <a:rPr lang="en-US" sz="2000" b="0" i="1" dirty="0">
                <a:latin typeface="Whitney"/>
              </a:rPr>
              <a:t>CSU Global bachelor’s graduates continue</a:t>
            </a:r>
            <a:br>
              <a:rPr lang="en-US" sz="2000" b="0" i="1" dirty="0">
                <a:latin typeface="Whitney"/>
              </a:rPr>
            </a:br>
            <a:r>
              <a:rPr lang="en-US" sz="2000" b="0" i="1" dirty="0">
                <a:latin typeface="Whitney"/>
              </a:rPr>
              <a:t>to see salary increases in the years after graduation.</a:t>
            </a:r>
          </a:p>
        </p:txBody>
      </p:sp>
      <p:pic>
        <p:nvPicPr>
          <p:cNvPr id="9" name="Picture Placeholder 8" descr="A close up of a logo&#10;&#10;Description automatically generated">
            <a:extLst>
              <a:ext uri="{FF2B5EF4-FFF2-40B4-BE49-F238E27FC236}">
                <a16:creationId xmlns:a16="http://schemas.microsoft.com/office/drawing/2014/main" id="{2B4F7AA1-4483-094D-8053-AE9101BF2F0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1" t="-16598" r="-35" b="-23487"/>
          <a:stretch/>
        </p:blipFill>
        <p:spPr>
          <a:xfrm>
            <a:off x="852959" y="2843903"/>
            <a:ext cx="10519229" cy="3783264"/>
          </a:xfrm>
        </p:spPr>
      </p:pic>
      <p:sp>
        <p:nvSpPr>
          <p:cNvPr id="2" name="TextBox 1"/>
          <p:cNvSpPr txBox="1"/>
          <p:nvPr/>
        </p:nvSpPr>
        <p:spPr>
          <a:xfrm>
            <a:off x="305297" y="6488668"/>
            <a:ext cx="4040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  <a:latin typeface="Whitney"/>
              </a:rPr>
              <a:t>Source: CSU Global Equifax 2018 Graduate Outcomes Analysis</a:t>
            </a:r>
          </a:p>
        </p:txBody>
      </p:sp>
    </p:spTree>
    <p:extLst>
      <p:ext uri="{BB962C8B-B14F-4D97-AF65-F5344CB8AC3E}">
        <p14:creationId xmlns:p14="http://schemas.microsoft.com/office/powerpoint/2010/main" val="7414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1829" y="1984095"/>
            <a:ext cx="10515600" cy="816939"/>
          </a:xfrm>
        </p:spPr>
        <p:txBody>
          <a:bodyPr>
            <a:normAutofit fontScale="90000"/>
          </a:bodyPr>
          <a:lstStyle/>
          <a:p>
            <a:r>
              <a:rPr lang="en-US" sz="4000" i="1" dirty="0"/>
              <a:t>ROI of Academic Programs </a:t>
            </a:r>
            <a:br>
              <a:rPr lang="en-US" sz="4000" i="1" dirty="0"/>
            </a:br>
            <a:r>
              <a:rPr lang="en-US" sz="4000" b="0" dirty="0">
                <a:latin typeface="Whitney"/>
              </a:rPr>
              <a:t>Income by Grad Year – </a:t>
            </a:r>
            <a:r>
              <a:rPr lang="en-US" sz="4000" b="0" i="1" dirty="0">
                <a:latin typeface="Whitney"/>
              </a:rPr>
              <a:t>Master’s Degrees</a:t>
            </a:r>
            <a:br>
              <a:rPr lang="en-US" sz="4000" b="0" i="1" dirty="0">
                <a:latin typeface="Whitney"/>
              </a:rPr>
            </a:br>
            <a:r>
              <a:rPr lang="en-US" b="0" i="1" dirty="0">
                <a:latin typeface="Whitney"/>
              </a:rPr>
              <a:t/>
            </a:r>
            <a:br>
              <a:rPr lang="en-US" b="0" i="1" dirty="0">
                <a:latin typeface="Whitney"/>
              </a:rPr>
            </a:br>
            <a:r>
              <a:rPr lang="en-US" sz="2200" b="0" i="1" dirty="0">
                <a:latin typeface="Whitney"/>
              </a:rPr>
              <a:t>CSU Global master’s graduates continue</a:t>
            </a:r>
            <a:br>
              <a:rPr lang="en-US" sz="2200" b="0" i="1" dirty="0">
                <a:latin typeface="Whitney"/>
              </a:rPr>
            </a:br>
            <a:r>
              <a:rPr lang="en-US" sz="2200" b="0" i="1" dirty="0">
                <a:latin typeface="Whitney"/>
              </a:rPr>
              <a:t>to see salary increases in the years after graduation.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98301BD-6198-B141-95D4-A8A5C19BC9F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t="-20061" r="-34" b="-20025"/>
          <a:stretch/>
        </p:blipFill>
        <p:spPr>
          <a:xfrm>
            <a:off x="838200" y="2392565"/>
            <a:ext cx="10519229" cy="3783264"/>
          </a:xfrm>
        </p:spPr>
      </p:pic>
      <p:sp>
        <p:nvSpPr>
          <p:cNvPr id="9" name="TextBox 8"/>
          <p:cNvSpPr txBox="1"/>
          <p:nvPr/>
        </p:nvSpPr>
        <p:spPr>
          <a:xfrm>
            <a:off x="305297" y="6488668"/>
            <a:ext cx="41474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Whitney"/>
              </a:rPr>
              <a:t>Source: CSU Global Equifax 2018 Graduate Outcomes Analysis</a:t>
            </a:r>
          </a:p>
        </p:txBody>
      </p:sp>
    </p:spTree>
    <p:extLst>
      <p:ext uri="{BB962C8B-B14F-4D97-AF65-F5344CB8AC3E}">
        <p14:creationId xmlns:p14="http://schemas.microsoft.com/office/powerpoint/2010/main" val="209649075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1C2333"/>
      </a:dk2>
      <a:lt2>
        <a:srgbClr val="E7E6E6"/>
      </a:lt2>
      <a:accent1>
        <a:srgbClr val="7F131F"/>
      </a:accent1>
      <a:accent2>
        <a:srgbClr val="AA1D40"/>
      </a:accent2>
      <a:accent3>
        <a:srgbClr val="A5A5A5"/>
      </a:accent3>
      <a:accent4>
        <a:srgbClr val="D28F3F"/>
      </a:accent4>
      <a:accent5>
        <a:srgbClr val="E3BC8C"/>
      </a:accent5>
      <a:accent6>
        <a:srgbClr val="19224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15393</TotalTime>
  <Words>852</Words>
  <Application>Microsoft Office PowerPoint</Application>
  <PresentationFormat>Widescreen</PresentationFormat>
  <Paragraphs>119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Source Sans Pro Light</vt:lpstr>
      <vt:lpstr>Whitney</vt:lpstr>
      <vt:lpstr>Whitney Book</vt:lpstr>
      <vt:lpstr>Whitney Medium</vt:lpstr>
      <vt:lpstr>Whitney Semibold</vt:lpstr>
      <vt:lpstr>1_Office Theme</vt:lpstr>
      <vt:lpstr>Academic Quality &amp; ROI  in Online Education</vt:lpstr>
      <vt:lpstr>PowerPoint Presentation</vt:lpstr>
      <vt:lpstr>Behind the Scenes: As a CSU Global Student Student Support Toward Success</vt:lpstr>
      <vt:lpstr>Behind the Scenes: As a Student Learning Outcomes Achievement</vt:lpstr>
      <vt:lpstr>Behind the Scenes: As a Student Monitoring of ETS Learning Progress Data </vt:lpstr>
      <vt:lpstr>ROI of Academic Programs  Surveys of Employers</vt:lpstr>
      <vt:lpstr>ROI of Academic Programs  Survey Data from CSU Global Alumni</vt:lpstr>
      <vt:lpstr>ROI of Academic Programs  Income by Grad Year – Bachelor’s Degrees  CSU Global bachelor’s graduates continue to see salary increases in the years after graduation.</vt:lpstr>
      <vt:lpstr>ROI of Academic Programs  Income by Grad Year – Master’s Degrees  CSU Global master’s graduates continue to see salary increases in the years after graduation.</vt:lpstr>
      <vt:lpstr>ROI of Academic Programs  CSU Global Alumni vs. Nat’l Average</vt:lpstr>
      <vt:lpstr>Student Perception of Their ROI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Colorado State University-Global Campus</dc:title>
  <dc:creator>Andrew Dixon</dc:creator>
  <cp:lastModifiedBy>Enoch Fredericks</cp:lastModifiedBy>
  <cp:revision>146</cp:revision>
  <cp:lastPrinted>2019-01-10T19:21:51Z</cp:lastPrinted>
  <dcterms:created xsi:type="dcterms:W3CDTF">2016-11-28T21:35:33Z</dcterms:created>
  <dcterms:modified xsi:type="dcterms:W3CDTF">2021-07-26T16:56:23Z</dcterms:modified>
</cp:coreProperties>
</file>